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2cb49cb0b14c84" /><Relationship Type="http://schemas.openxmlformats.org/officeDocument/2006/relationships/extended-properties" Target="/docProps/app.xml" Id="R288fefeff21f4c5e" /><Relationship Type="http://schemas.openxmlformats.org/officeDocument/2006/relationships/officeDocument" Target="/ppt/presentation.xml" Id="R1c1957b7bb31448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8a677af4249494b"/>
  </p:sldMasterIdLst>
  <p:notesMasterIdLst>
    <p:notesMasterId xmlns:r="http://schemas.openxmlformats.org/officeDocument/2006/relationships" r:id="R5906d43c1ddf47c1"/>
  </p:notesMasterIdLst>
  <p:sldIdLst>
    <p:sldId xmlns:r="http://schemas.openxmlformats.org/officeDocument/2006/relationships" id="256" r:id="R7d8678aec5e64e0e"/>
    <p:sldId xmlns:r="http://schemas.openxmlformats.org/officeDocument/2006/relationships" id="257" r:id="Rca1373fa9d814029"/>
    <p:sldId xmlns:r="http://schemas.openxmlformats.org/officeDocument/2006/relationships" id="258" r:id="R5a7650db4c574f8e"/>
    <p:sldId xmlns:r="http://schemas.openxmlformats.org/officeDocument/2006/relationships" id="259" r:id="Rc2fa35228ecd45e0"/>
    <p:sldId xmlns:r="http://schemas.openxmlformats.org/officeDocument/2006/relationships" id="260" r:id="R913c8ce3230b4ee9"/>
    <p:sldId xmlns:r="http://schemas.openxmlformats.org/officeDocument/2006/relationships" id="261" r:id="R2222e8b589224926"/>
    <p:sldId xmlns:r="http://schemas.openxmlformats.org/officeDocument/2006/relationships" id="262" r:id="Rdbee35b3aaa64881"/>
    <p:sldId xmlns:r="http://schemas.openxmlformats.org/officeDocument/2006/relationships" id="263" r:id="Rf9e48e58eb1c4716"/>
    <p:sldId xmlns:r="http://schemas.openxmlformats.org/officeDocument/2006/relationships" id="264" r:id="R839cf91d3868449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31880d2b1024fe1" /><Relationship Type="http://schemas.openxmlformats.org/officeDocument/2006/relationships/slideMaster" Target="/ppt/slideMasters/slideMaster1.xml" Id="R78a677af4249494b" /><Relationship Type="http://schemas.openxmlformats.org/officeDocument/2006/relationships/notesMaster" Target="/ppt/notesMasters/notesMaster1.xml" Id="R5906d43c1ddf47c1" /><Relationship Type="http://schemas.openxmlformats.org/officeDocument/2006/relationships/presProps" Target="/ppt/presProps.xml" Id="R54c51d35b8b14d3f" /><Relationship Type="http://schemas.openxmlformats.org/officeDocument/2006/relationships/tableStyles" Target="/ppt/tableStyles.xml" Id="R0dfb4671095749f0" /><Relationship Type="http://schemas.openxmlformats.org/officeDocument/2006/relationships/slide" Target="/ppt/slides/slide1.xml" Id="R7d8678aec5e64e0e" /><Relationship Type="http://schemas.openxmlformats.org/officeDocument/2006/relationships/slide" Target="/ppt/slides/slide2.xml" Id="Rca1373fa9d814029" /><Relationship Type="http://schemas.openxmlformats.org/officeDocument/2006/relationships/slide" Target="/ppt/slides/slide3.xml" Id="R5a7650db4c574f8e" /><Relationship Type="http://schemas.openxmlformats.org/officeDocument/2006/relationships/slide" Target="/ppt/slides/slide4.xml" Id="Rc2fa35228ecd45e0" /><Relationship Type="http://schemas.openxmlformats.org/officeDocument/2006/relationships/slide" Target="/ppt/slides/slide5.xml" Id="R913c8ce3230b4ee9" /><Relationship Type="http://schemas.openxmlformats.org/officeDocument/2006/relationships/slide" Target="/ppt/slides/slide6.xml" Id="R2222e8b589224926" /><Relationship Type="http://schemas.openxmlformats.org/officeDocument/2006/relationships/slide" Target="/ppt/slides/slide7.xml" Id="Rdbee35b3aaa64881" /><Relationship Type="http://schemas.openxmlformats.org/officeDocument/2006/relationships/slide" Target="/ppt/slides/slide8.xml" Id="Rf9e48e58eb1c4716" /><Relationship Type="http://schemas.openxmlformats.org/officeDocument/2006/relationships/slide" Target="/ppt/slides/slide9.xml" Id="R839cf91d3868449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fe6354c3c5143e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13b2f5034ab4737" /><Relationship Type="http://schemas.openxmlformats.org/officeDocument/2006/relationships/notesMaster" Target="/ppt/notesMasters/notesMaster1.xml" Id="R4b16fcdeebe447a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f068361fcc944f1" /><Relationship Type="http://schemas.openxmlformats.org/officeDocument/2006/relationships/notesMaster" Target="/ppt/notesMasters/notesMaster1.xml" Id="R9dafb6aa1d38459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2ed317e763a40dd" /><Relationship Type="http://schemas.openxmlformats.org/officeDocument/2006/relationships/notesMaster" Target="/ppt/notesMasters/notesMaster1.xml" Id="R8601605f615d438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c1fdd95dc48473b" /><Relationship Type="http://schemas.openxmlformats.org/officeDocument/2006/relationships/notesMaster" Target="/ppt/notesMasters/notesMaster1.xml" Id="Rbf61bafb2bfa48d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d4b991ee1e44de0" /><Relationship Type="http://schemas.openxmlformats.org/officeDocument/2006/relationships/notesMaster" Target="/ppt/notesMasters/notesMaster1.xml" Id="R9672b741a81e4d8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cecd4b6768f4bcc" /><Relationship Type="http://schemas.openxmlformats.org/officeDocument/2006/relationships/notesMaster" Target="/ppt/notesMasters/notesMaster1.xml" Id="Rf86bf54868c04bf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f68324cc1a74cc5" /><Relationship Type="http://schemas.openxmlformats.org/officeDocument/2006/relationships/notesMaster" Target="/ppt/notesMasters/notesMaster1.xml" Id="R83d359fa82e0449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336a9b0395b4d92" /><Relationship Type="http://schemas.openxmlformats.org/officeDocument/2006/relationships/notesMaster" Target="/ppt/notesMasters/notesMaster1.xml" Id="R4a796cc87f67479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a569c49ee58472c" /><Relationship Type="http://schemas.openxmlformats.org/officeDocument/2006/relationships/notesMaster" Target="/ppt/notesMasters/notesMaster1.xml" Id="R231622c678404af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76335270e142e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a776e2493914b2d" /><Relationship Type="http://schemas.openxmlformats.org/officeDocument/2006/relationships/slideLayout" Target="/ppt/slideLayouts/slideLayout1.xml" Id="R26fd645f57af4f0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6fd645f57af4f0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12cc7042434a46" /><Relationship Type="http://schemas.openxmlformats.org/officeDocument/2006/relationships/image" Target="/ppt/media/image.png" Id="R03f0cf0e6b904b6d" /><Relationship Type="http://schemas.openxmlformats.org/officeDocument/2006/relationships/notesSlide" Target="/ppt/notesSlides/notesSlide1.xml" Id="R6670063b410d40d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4bb4ed6aa04a06" /><Relationship Type="http://schemas.openxmlformats.org/officeDocument/2006/relationships/notesSlide" Target="/ppt/notesSlides/notesSlide2.xml" Id="Rbdf4f854715e499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95ce7b0c144686" /><Relationship Type="http://schemas.openxmlformats.org/officeDocument/2006/relationships/image" Target="/ppt/media/image2.png" Id="Rf88961a218854903" /><Relationship Type="http://schemas.openxmlformats.org/officeDocument/2006/relationships/notesSlide" Target="/ppt/notesSlides/notesSlide3.xml" Id="Ra2481a80ebcf4cb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ca9282f6cb42fc" /><Relationship Type="http://schemas.openxmlformats.org/officeDocument/2006/relationships/image" Target="/ppt/media/image3.png" Id="R4da7667d468d47ba" /><Relationship Type="http://schemas.openxmlformats.org/officeDocument/2006/relationships/notesSlide" Target="/ppt/notesSlides/notesSlide4.xml" Id="R7c6768e6d58a438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3484577d55456d" /><Relationship Type="http://schemas.openxmlformats.org/officeDocument/2006/relationships/notesSlide" Target="/ppt/notesSlides/notesSlide5.xml" Id="R815a52b108e64b5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4ea2a030174f7d" /><Relationship Type="http://schemas.openxmlformats.org/officeDocument/2006/relationships/notesSlide" Target="/ppt/notesSlides/notesSlide6.xml" Id="R3604e96cebb74f6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e9c02781134932" /><Relationship Type="http://schemas.openxmlformats.org/officeDocument/2006/relationships/image" Target="/ppt/media/image4.png" Id="R46d2ccb873874d2d" /><Relationship Type="http://schemas.openxmlformats.org/officeDocument/2006/relationships/notesSlide" Target="/ppt/notesSlides/notesSlide7.xml" Id="R731dc7f210f84e0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2af06a054646dd" /><Relationship Type="http://schemas.openxmlformats.org/officeDocument/2006/relationships/notesSlide" Target="/ppt/notesSlides/notesSlide8.xml" Id="R48532935bea84cd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fb55efe1f04a9b" /><Relationship Type="http://schemas.openxmlformats.org/officeDocument/2006/relationships/notesSlide" Target="/ppt/notesSlides/notesSlide9.xml" Id="R854c68645ba84a4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f0cf0e6b904b6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00F382-B1F7-44CF-A133-3BC450AD6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7094FC-00A2-4F36-9168-BDD6BECB8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7334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VIVENDAS CAMPO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7C610C-CBEF-49FF-BAF8-AFD0E26AF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7175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E1C096"/>
                </a:solidFill>
              </a:defRPr>
            </a:pPr>
            <a:r>
              <a:rPr sz="1800" b="1">
                <a:solidFill>
                  <a:srgbClr val="E1C096"/>
                </a:solidFill>
              </a:rPr>
              <a:t>ALMOSTER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8D9623-412F-4D44-ABDF-4FBD38702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38500"/>
            <a:ext cx="657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FFFFFF"/>
                </a:solidFill>
              </a:defRPr>
            </a:pPr>
            <a:r>
              <a:rPr sz="2100" b="0">
                <a:solidFill>
                  <a:srgbClr val="FFFFFF"/>
                </a:solidFill>
              </a:rPr>
              <a:t>Uma nova forma de viver o campo.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087256-9314-4518-95BF-CAD578777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33800"/>
            <a:ext cx="723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EEF0EA"/>
                </a:solidFill>
              </a:defRPr>
            </a:pPr>
            <a:r>
              <a:rPr sz="1425" b="0">
                <a:solidFill>
                  <a:srgbClr val="EEF0EA"/>
                </a:solidFill>
              </a:rPr>
              <a:t>Natureza, independência e conforto contemporâneo.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2E92DA-23A2-46F7-876B-254286815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05500"/>
            <a:ext cx="381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Projeto residencial em estudo</a:t>
            </a:r>
          </a:p>
        </p:txBody>
      </p:sp>
    </p:spTree>
    <p:extLst>
      <p:ext uri="{BB962C8B-B14F-4D97-AF65-F5344CB8AC3E}">
        <p14:creationId xmlns:p14="http://schemas.microsoft.com/office/powerpoint/2010/main" val="3341326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66D420-2FD5-4015-A47E-CD7EA6B27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C48D4B"/>
                </a:solidFill>
              </a:defRPr>
            </a:pPr>
            <a:r>
              <a:rPr sz="1200" b="1">
                <a:solidFill>
                  <a:srgbClr val="C48D4B"/>
                </a:solidFill>
              </a:rPr>
              <a:t>VIVENDAS CAMPO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0A42F5-0D7E-43CF-8B41-FEF585AE2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3C32"/>
                </a:solidFill>
              </a:defRPr>
            </a:pPr>
            <a:r>
              <a:rPr sz="2850" b="1">
                <a:solidFill>
                  <a:srgbClr val="173C32"/>
                </a:solidFill>
              </a:rPr>
              <a:t>Mais espaço para viver. Mais campo todos os dias.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F27428-3F8E-468C-B11E-0EA0E7BDB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904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D6B65"/>
                </a:solidFill>
              </a:defRPr>
            </a:pPr>
            <a:r>
              <a:rPr sz="1500" b="0">
                <a:solidFill>
                  <a:srgbClr val="5D6B65"/>
                </a:solidFill>
              </a:rPr>
              <a:t>Um ambiente residencial pensado para quem procura tranquilidade sem abdicar do conforto.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3738D8-4061-4CF1-90CF-B4F24CC3E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71675"/>
            <a:ext cx="857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8D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ED0192-9A42-4DB9-A3E6-674619F8E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524125"/>
            <a:ext cx="276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73C32"/>
                </a:solidFill>
              </a:defRPr>
            </a:pPr>
            <a:r>
              <a:rPr sz="2400" b="1">
                <a:solidFill>
                  <a:srgbClr val="173C32"/>
                </a:solidFill>
              </a:rPr>
              <a:t>Moradias T3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EAAC0D-10A4-451D-95C7-B889E0D03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52750"/>
            <a:ext cx="2762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D6B65"/>
                </a:solidFill>
              </a:defRPr>
            </a:pPr>
            <a:r>
              <a:rPr sz="1425" b="0">
                <a:solidFill>
                  <a:srgbClr val="5D6B65"/>
                </a:solidFill>
              </a:rPr>
              <a:t>cerca de 150 m²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68C282-F531-48C4-A519-35B1A3169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2524125"/>
            <a:ext cx="304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73C32"/>
                </a:solidFill>
              </a:defRPr>
            </a:pPr>
            <a:r>
              <a:rPr sz="2400" b="1">
                <a:solidFill>
                  <a:srgbClr val="173C32"/>
                </a:solidFill>
              </a:rPr>
              <a:t>Jardim e piscina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4F8209-F853-4BF1-9EA3-91337E2B8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2952750"/>
            <a:ext cx="304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D6B65"/>
                </a:solidFill>
              </a:defRPr>
            </a:pPr>
            <a:r>
              <a:rPr sz="1425" b="0">
                <a:solidFill>
                  <a:srgbClr val="5D6B65"/>
                </a:solidFill>
              </a:rPr>
              <a:t>espaço exterior privado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1F7E07-94EC-45F3-9FBE-470EF9599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524125"/>
            <a:ext cx="3238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73C32"/>
                </a:solidFill>
              </a:defRPr>
            </a:pPr>
            <a:r>
              <a:rPr sz="2400" b="1">
                <a:solidFill>
                  <a:srgbClr val="173C32"/>
                </a:solidFill>
              </a:rPr>
              <a:t>Natureza partilhada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798FDF-CCDA-4EBE-9425-FB5A64E7B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9527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D6B65"/>
                </a:solidFill>
              </a:defRPr>
            </a:pPr>
            <a:r>
              <a:rPr sz="1425" b="0">
                <a:solidFill>
                  <a:srgbClr val="5D6B65"/>
                </a:solidFill>
              </a:rPr>
              <a:t>passeios, árvores e comunidade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0CA83E-2C5E-4F2C-B1EA-F0A19DACD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6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7EE44B-94B6-404A-98DE-E330D7127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143375"/>
            <a:ext cx="9715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1D2924"/>
                </a:solidFill>
              </a:defRPr>
            </a:pPr>
            <a:r>
              <a:rPr sz="2250" b="1">
                <a:solidFill>
                  <a:srgbClr val="1D2924"/>
                </a:solidFill>
              </a:rPr>
              <a:t>Uma comunidade rural contemporânea, com identidade própria e uma relação simples com a paisagem.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7CE19D-C349-43C1-A908-E96E0D5A7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D6B65"/>
                </a:solidFill>
              </a:defRPr>
            </a:pPr>
            <a:r>
              <a:rPr sz="825" b="1">
                <a:solidFill>
                  <a:srgbClr val="5D6B65"/>
                </a:solidFill>
              </a:rPr>
              <a:t>CONCEITO RESIDENCIAL EM ESTUDO  •  02</a:t>
            </a:r>
          </a:p>
        </p:txBody>
      </p:sp>
    </p:spTree>
    <p:extLst>
      <p:ext uri="{BB962C8B-B14F-4D97-AF65-F5344CB8AC3E}">
        <p14:creationId xmlns:p14="http://schemas.microsoft.com/office/powerpoint/2010/main" val="14774067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8961a218854903"/>
          <a:srcRect xmlns:a="http://schemas.openxmlformats.org/drawingml/2006/main" l="21860" t="0" r="2186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34000" y="0"/>
            <a:ext cx="6858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94A2CF-A3A8-4707-9DC9-7FCE170FF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C48D4B"/>
                </a:solidFill>
              </a:defRPr>
            </a:pPr>
            <a:r>
              <a:rPr sz="1125" b="1">
                <a:solidFill>
                  <a:srgbClr val="C48D4B"/>
                </a:solidFill>
              </a:rPr>
              <a:t>VIVENDAS CAMPO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0EB97A-C96B-425E-BEFA-E355E0DC1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095375"/>
            <a:ext cx="4191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3C32"/>
                </a:solidFill>
              </a:defRPr>
            </a:pPr>
            <a:r>
              <a:rPr sz="3000" b="1">
                <a:solidFill>
                  <a:srgbClr val="173C32"/>
                </a:solidFill>
              </a:rPr>
              <a:t>Um parque para respirar, caminhar e estar.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26C47F-EA88-4DF0-A350-B7051EB96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0"/>
            <a:ext cx="4095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D6B65"/>
                </a:solidFill>
              </a:defRPr>
            </a:pPr>
            <a:r>
              <a:rPr sz="1575" b="0">
                <a:solidFill>
                  <a:srgbClr val="5D6B65"/>
                </a:solidFill>
              </a:rPr>
              <a:t>Árvores, sombra e percursos tranquilos criam uma extensão natural da casa — para descansar, conversar ou passear o cão.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D4FF7D-3544-4751-B810-3D9E4CCFC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6250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D2924"/>
                </a:solidFill>
              </a:defRPr>
            </a:pPr>
            <a:r>
              <a:rPr sz="1350" b="1">
                <a:solidFill>
                  <a:srgbClr val="1D2924"/>
                </a:solidFill>
              </a:rPr>
              <a:t>O jardim comum substitui o excesso de terreno privado por espaço cuidado e verdadeiramente utilizável.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3C1B13-C527-414F-8358-9A7DA20F8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D6B65"/>
                </a:solidFill>
              </a:defRPr>
            </a:pPr>
            <a:r>
              <a:rPr sz="825" b="1">
                <a:solidFill>
                  <a:srgbClr val="5D6B65"/>
                </a:solidFill>
              </a:rPr>
              <a:t>CONCEITO RESIDENCIAL EM ESTUDO  •  03</a:t>
            </a:r>
          </a:p>
        </p:txBody>
      </p:sp>
    </p:spTree>
    <p:extLst>
      <p:ext uri="{BB962C8B-B14F-4D97-AF65-F5344CB8AC3E}">
        <p14:creationId xmlns:p14="http://schemas.microsoft.com/office/powerpoint/2010/main" val="11857940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a7667d468d47ba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2E599A-3044-47C8-A7ED-9B680B18F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C48D4B"/>
                </a:solidFill>
              </a:defRPr>
            </a:pPr>
            <a:r>
              <a:rPr sz="1125" b="1">
                <a:solidFill>
                  <a:srgbClr val="C48D4B"/>
                </a:solidFill>
              </a:rPr>
              <a:t>VIVENDAS CAMPO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4984EA-E3A0-4660-B295-AE82A3519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047750"/>
            <a:ext cx="495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73C32"/>
                </a:solidFill>
              </a:defRPr>
            </a:pPr>
            <a:r>
              <a:rPr sz="3000" b="1">
                <a:solidFill>
                  <a:srgbClr val="173C32"/>
                </a:solidFill>
              </a:rPr>
              <a:t>Energia produzida onde vive.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32883B-3A96-4DED-93BA-CDEEC7746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62125"/>
            <a:ext cx="476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D6B65"/>
                </a:solidFill>
              </a:defRPr>
            </a:pPr>
            <a:r>
              <a:rPr sz="1650" b="0">
                <a:solidFill>
                  <a:srgbClr val="5D6B65"/>
                </a:solidFill>
              </a:rPr>
              <a:t>Casas A+ desenhadas para reduzir o consumo e aumentar a independência energética.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537DD6-A045-40A4-BF1C-63DB4C63F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765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8D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7C5916-9AEA-442F-8938-9A0B8F38A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00375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73C32"/>
                </a:solidFill>
              </a:defRPr>
            </a:pPr>
            <a:r>
              <a:rPr sz="1425" b="1">
                <a:solidFill>
                  <a:srgbClr val="173C32"/>
                </a:solidFill>
              </a:rPr>
              <a:t>Solar + baterias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B2DD74-89A3-4AE9-825B-4767CDCE3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304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6B65"/>
                </a:solidFill>
              </a:defRPr>
            </a:pPr>
            <a:r>
              <a:rPr sz="1200" b="0">
                <a:solidFill>
                  <a:srgbClr val="5D6B65"/>
                </a:solidFill>
              </a:rPr>
              <a:t>Produção local e armazenamento para utilizar energia durante mais horas do dia.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B91B02-C4FD-4088-9F0C-85658345D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814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8D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CF4A32-D99C-488C-84F2-E4A7BCFC0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905250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73C32"/>
                </a:solidFill>
              </a:defRPr>
            </a:pPr>
            <a:r>
              <a:rPr sz="1425" b="1">
                <a:solidFill>
                  <a:srgbClr val="173C32"/>
                </a:solidFill>
              </a:rPr>
              <a:t>Mobilidade elétrica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9C9324-66AC-400C-B9AC-C5B22E4ED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867150"/>
            <a:ext cx="304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6B65"/>
                </a:solidFill>
              </a:defRPr>
            </a:pPr>
            <a:r>
              <a:rPr sz="1200" b="0">
                <a:solidFill>
                  <a:srgbClr val="5D6B65"/>
                </a:solidFill>
              </a:rPr>
              <a:t>Carregamento preparado em cada moradia.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596FB2-A98C-47D5-BB04-A8217972E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863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8D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9EBCBA-6D1D-47B6-B6B7-BE465479B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810125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73C32"/>
                </a:solidFill>
              </a:defRPr>
            </a:pPr>
            <a:r>
              <a:rPr sz="1425" b="1">
                <a:solidFill>
                  <a:srgbClr val="173C32"/>
                </a:solidFill>
              </a:rPr>
              <a:t>Até 90% de autonomia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D9C64F-A1C6-4A09-B269-210BB173C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772025"/>
            <a:ext cx="304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6B65"/>
                </a:solidFill>
              </a:defRPr>
            </a:pPr>
            <a:r>
              <a:rPr sz="1200" b="0">
                <a:solidFill>
                  <a:srgbClr val="5D6B65"/>
                </a:solidFill>
              </a:rPr>
              <a:t>Objetivo sujeito ao consumo e dimensionamento técnico final.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5CFF57-E3FD-47A2-971A-37508B9B5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D6B65"/>
                </a:solidFill>
              </a:defRPr>
            </a:pPr>
            <a:r>
              <a:rPr sz="825" b="1">
                <a:solidFill>
                  <a:srgbClr val="5D6B65"/>
                </a:solidFill>
              </a:rPr>
              <a:t>CONCEITO RESIDENCIAL EM ESTUDO  •  04</a:t>
            </a:r>
          </a:p>
        </p:txBody>
      </p:sp>
    </p:spTree>
    <p:extLst>
      <p:ext uri="{BB962C8B-B14F-4D97-AF65-F5344CB8AC3E}">
        <p14:creationId xmlns:p14="http://schemas.microsoft.com/office/powerpoint/2010/main" val="141077314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73C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77DD7B-EEC5-4191-8E04-166759309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C48D4B"/>
                </a:solidFill>
              </a:defRPr>
            </a:pPr>
            <a:r>
              <a:rPr sz="1125" b="1">
                <a:solidFill>
                  <a:srgbClr val="C48D4B"/>
                </a:solidFill>
              </a:rPr>
              <a:t>UMA COMUNIDADE ENERGÉTICA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E52FCD-6A61-464D-B710-B47CF6550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876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Partilhar energia. Reduzir desperdício.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AA8242-9234-4C66-910E-85F900E2E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E6ECE8"/>
                </a:solidFill>
              </a:defRPr>
            </a:pPr>
            <a:r>
              <a:rPr sz="1725" b="0">
                <a:solidFill>
                  <a:srgbClr val="E6ECE8"/>
                </a:solidFill>
              </a:rPr>
              <a:t>A produção individual pode ser complementada por uma comunidade energética preparada para equilibrar consumos e aproveitar melhor a energia disponível.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C162FD-4D59-4B38-8E51-CA37E31CF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2952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244A4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50C743-3799-460E-91E9-505E6F851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714750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Produzir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B0F860-26C0-4E62-804B-C80A62F88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71950"/>
            <a:ext cx="2286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DCE7E1"/>
                </a:solidFill>
              </a:defRPr>
            </a:pPr>
            <a:r>
              <a:rPr sz="1275" b="0">
                <a:solidFill>
                  <a:srgbClr val="DCE7E1"/>
                </a:solidFill>
              </a:rPr>
              <a:t>Painéis solares integrados nas habitações e zonas comuns.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179854-271E-469B-B1F5-B565C77B5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476625"/>
            <a:ext cx="2952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244A4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9596AE-BE34-41AB-B0AC-6435864E1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3714750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Armazenar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D7BC20-CAF0-4E7E-9418-63740112B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4171950"/>
            <a:ext cx="2286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DCE7E1"/>
                </a:solidFill>
              </a:defRPr>
            </a:pPr>
            <a:r>
              <a:rPr sz="1275" b="0">
                <a:solidFill>
                  <a:srgbClr val="DCE7E1"/>
                </a:solidFill>
              </a:rPr>
              <a:t>Baterias para deslocar o consumo para quando é necessário.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56F033-9E1F-47C9-AC28-5AD5B0FC1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3476625"/>
            <a:ext cx="2952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244A4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08BEB2-44E1-4B14-8D3E-8DDAD76A7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714750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Partilhar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948D35-A18D-4F41-9F6F-180D748FE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171950"/>
            <a:ext cx="2286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DCE7E1"/>
                </a:solidFill>
              </a:defRPr>
            </a:pPr>
            <a:r>
              <a:rPr sz="1275" b="0">
                <a:solidFill>
                  <a:srgbClr val="DCE7E1"/>
                </a:solidFill>
              </a:rPr>
              <a:t>Gestão inteligente da energia dentro da comunidade.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7DA9C4-162E-4F32-B951-D6E729745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43625"/>
            <a:ext cx="809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C7D6CF"/>
                </a:solidFill>
              </a:defRPr>
            </a:pPr>
            <a:r>
              <a:rPr sz="900" b="0">
                <a:solidFill>
                  <a:srgbClr val="C7D6CF"/>
                </a:solidFill>
              </a:rPr>
              <a:t>Solução dependente de projeto técnico, enquadramento regulamentar e modelo de adesão.</a:t>
            </a:r>
          </a:p>
        </p:txBody>
      </p:sp>
    </p:spTree>
    <p:extLst>
      <p:ext uri="{BB962C8B-B14F-4D97-AF65-F5344CB8AC3E}">
        <p14:creationId xmlns:p14="http://schemas.microsoft.com/office/powerpoint/2010/main" val="15410855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D0C1A4-91CF-4D87-B311-93ED69996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C48D4B"/>
                </a:solidFill>
              </a:defRPr>
            </a:pPr>
            <a:r>
              <a:rPr sz="1200" b="1">
                <a:solidFill>
                  <a:srgbClr val="C48D4B"/>
                </a:solidFill>
              </a:rPr>
              <a:t>VIVENDAS CAMPO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5D8468-FD09-4D1E-BD4C-DB145FF21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3C32"/>
                </a:solidFill>
              </a:defRPr>
            </a:pPr>
            <a:r>
              <a:rPr sz="2850" b="1">
                <a:solidFill>
                  <a:srgbClr val="173C32"/>
                </a:solidFill>
              </a:rPr>
              <a:t>A água é tratada como um recurso comum.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068182-1D69-4C11-8D28-CCCF6DB7A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904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D6B65"/>
                </a:solidFill>
              </a:defRPr>
            </a:pPr>
            <a:r>
              <a:rPr sz="1500" b="0">
                <a:solidFill>
                  <a:srgbClr val="5D6B65"/>
                </a:solidFill>
              </a:rPr>
              <a:t>Menos desperdício, maior eficiência e jardins cuidados durante todo o ano.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C2901C-7F6C-44E6-B406-03B01BFC5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71675"/>
            <a:ext cx="857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8D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4398E3-8CE9-4021-BD6E-5B9E0521A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670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73C32"/>
                </a:solidFill>
              </a:defRPr>
            </a:pPr>
            <a:r>
              <a:rPr sz="2100" b="1">
                <a:solidFill>
                  <a:srgbClr val="173C32"/>
                </a:solidFill>
              </a:rPr>
              <a:t>Furo existente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A8F29E-6DC2-41A6-A1B4-5A1EBABA7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143250"/>
            <a:ext cx="257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D6B65"/>
                </a:solidFill>
              </a:defRPr>
            </a:pPr>
            <a:r>
              <a:rPr sz="1275" b="0">
                <a:solidFill>
                  <a:srgbClr val="5D6B65"/>
                </a:solidFill>
              </a:rPr>
              <a:t>Apoio à rega e ao abastecimento das piscinas, sujeito a análise, licenciamento e qualidade da água.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550070-D986-49BF-9C36-D25E3BB1C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6670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73C32"/>
                </a:solidFill>
              </a:defRPr>
            </a:pPr>
            <a:r>
              <a:rPr sz="2100" b="1">
                <a:solidFill>
                  <a:srgbClr val="173C32"/>
                </a:solidFill>
              </a:rPr>
              <a:t>Reutilização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20E4C4-B11B-4560-9608-E9A0E739A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143250"/>
            <a:ext cx="257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D6B65"/>
                </a:solidFill>
              </a:defRPr>
            </a:pPr>
            <a:r>
              <a:rPr sz="1275" b="0">
                <a:solidFill>
                  <a:srgbClr val="5D6B65"/>
                </a:solidFill>
              </a:rPr>
              <a:t>Estudo de aproveitamento de águas pluviais e águas tratadas para regar as zonas verdes.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58DE03-04EC-4EC4-BB40-0290FA3E0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6670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73C32"/>
                </a:solidFill>
              </a:defRPr>
            </a:pPr>
            <a:r>
              <a:rPr sz="2100" b="1">
                <a:solidFill>
                  <a:srgbClr val="173C32"/>
                </a:solidFill>
              </a:rPr>
              <a:t>Gestão coletiva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E00BEC-E0EF-4C4F-AF2C-7C0047BF9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143250"/>
            <a:ext cx="257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D6B65"/>
                </a:solidFill>
              </a:defRPr>
            </a:pPr>
            <a:r>
              <a:rPr sz="1275" b="0">
                <a:solidFill>
                  <a:srgbClr val="5D6B65"/>
                </a:solidFill>
              </a:rPr>
              <a:t>Uma infraestrutura comum pode reduzir duplicações, custos e consumo de água potável.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8B8459-A54A-40D5-BC61-1531E5204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10125"/>
            <a:ext cx="10287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3F0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2B03F2-65B8-4AD5-B49F-5055E6C1C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933950"/>
            <a:ext cx="9763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D2924"/>
                </a:solidFill>
              </a:defRPr>
            </a:pPr>
            <a:r>
              <a:rPr sz="1800" b="1">
                <a:solidFill>
                  <a:srgbClr val="1D2924"/>
                </a:solidFill>
              </a:rPr>
              <a:t>Piscinas e jardins com uma estratégia integrada de água.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C66F30-3BFF-41BA-B646-456F6D7B3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D6B65"/>
                </a:solidFill>
              </a:defRPr>
            </a:pPr>
            <a:r>
              <a:rPr sz="825" b="1">
                <a:solidFill>
                  <a:srgbClr val="5D6B65"/>
                </a:solidFill>
              </a:rPr>
              <a:t>CONCEITO RESIDENCIAL EM ESTUDO  •  06</a:t>
            </a:r>
          </a:p>
        </p:txBody>
      </p:sp>
    </p:spTree>
    <p:extLst>
      <p:ext uri="{BB962C8B-B14F-4D97-AF65-F5344CB8AC3E}">
        <p14:creationId xmlns:p14="http://schemas.microsoft.com/office/powerpoint/2010/main" val="14286273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d2ccb873874d2d"/>
          <a:srcRect xmlns:a="http://schemas.openxmlformats.org/drawingml/2006/main" l="20297" t="0" r="2029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46AC83-8002-48BA-9956-7FEEC8390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0"/>
            <a:ext cx="5334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0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D7788C-2BCA-4071-A2DA-9873DA3F4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572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C48D4B"/>
                </a:solidFill>
              </a:defRPr>
            </a:pPr>
            <a:r>
              <a:rPr sz="1125" b="1">
                <a:solidFill>
                  <a:srgbClr val="C48D4B"/>
                </a:solidFill>
              </a:rPr>
              <a:t>VIVENDAS CAMPO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A50088-5484-4B2F-B1BF-179715D1B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143000"/>
            <a:ext cx="3905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73C32"/>
                </a:solidFill>
              </a:defRPr>
            </a:pPr>
            <a:r>
              <a:rPr sz="3150" b="1">
                <a:solidFill>
                  <a:srgbClr val="173C32"/>
                </a:solidFill>
              </a:rPr>
              <a:t>O campo vivido de perto.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06EB19-AF82-45B7-85FD-13693E85D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428875"/>
            <a:ext cx="3810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D6B65"/>
                </a:solidFill>
              </a:defRPr>
            </a:pPr>
            <a:r>
              <a:rPr sz="1650" b="0">
                <a:solidFill>
                  <a:srgbClr val="5D6B65"/>
                </a:solidFill>
              </a:rPr>
              <a:t>Acesso opcional a boxes e atividades equestres, integrado numa envolvente rural autêntica.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C2ECE0-8393-4B82-B90E-A8DBC1F8B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762375"/>
            <a:ext cx="3905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D2924"/>
                </a:solidFill>
              </a:defRPr>
            </a:pPr>
            <a:r>
              <a:rPr sz="1425" b="0">
                <a:solidFill>
                  <a:srgbClr val="1D2924"/>
                </a:solidFill>
              </a:rPr>
              <a:t>•  contacto com cavalos</a:t>
            </a:r>
          </a:p>
          <a:p xmlns:a="http://schemas.openxmlformats.org/drawingml/2006/main">
            <a:pPr algn="l">
              <a:defRPr sz="1425" b="0">
                <a:solidFill>
                  <a:srgbClr val="1D2924"/>
                </a:solidFill>
              </a:defRPr>
            </a:pPr>
            <a:r>
              <a:rPr sz="1425" b="0">
                <a:solidFill>
                  <a:srgbClr val="1D2924"/>
                </a:solidFill>
              </a:rPr>
              <a:t>•  paddocks e picadeiro</a:t>
            </a:r>
          </a:p>
          <a:p xmlns:a="http://schemas.openxmlformats.org/drawingml/2006/main">
            <a:pPr algn="l">
              <a:defRPr sz="1425" b="0">
                <a:solidFill>
                  <a:srgbClr val="1D2924"/>
                </a:solidFill>
              </a:defRPr>
            </a:pPr>
            <a:r>
              <a:rPr sz="1425" b="0">
                <a:solidFill>
                  <a:srgbClr val="1D2924"/>
                </a:solidFill>
              </a:rPr>
              <a:t>•  atividades para adultos e crianças</a:t>
            </a:r>
          </a:p>
          <a:p xmlns:a="http://schemas.openxmlformats.org/drawingml/2006/main">
            <a:pPr algn="l">
              <a:defRPr sz="1425" b="0">
                <a:solidFill>
                  <a:srgbClr val="1D2924"/>
                </a:solidFill>
              </a:defRPr>
            </a:pPr>
            <a:r>
              <a:rPr sz="1425" b="0">
                <a:solidFill>
                  <a:srgbClr val="1D2924"/>
                </a:solidFill>
              </a:rPr>
              <a:t>•  operação independente do condomínio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1CC222-6E76-4EE7-B31A-2B512F9DF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905500"/>
            <a:ext cx="3905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D6B65"/>
                </a:solidFill>
              </a:defRPr>
            </a:pPr>
            <a:r>
              <a:rPr sz="900" b="0">
                <a:solidFill>
                  <a:srgbClr val="5D6B65"/>
                </a:solidFill>
              </a:rPr>
              <a:t>Conceito sujeito a desenvolvimento e licenciamento específicos.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AE8BE2-9715-408B-9F5C-D77CA465A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D6B65"/>
                </a:solidFill>
              </a:defRPr>
            </a:pPr>
            <a:r>
              <a:rPr sz="825" b="1">
                <a:solidFill>
                  <a:srgbClr val="5D6B65"/>
                </a:solidFill>
              </a:rPr>
              <a:t>CONCEITO RESIDENCIAL EM ESTUDO  •  07</a:t>
            </a:r>
          </a:p>
        </p:txBody>
      </p:sp>
    </p:spTree>
    <p:extLst>
      <p:ext uri="{BB962C8B-B14F-4D97-AF65-F5344CB8AC3E}">
        <p14:creationId xmlns:p14="http://schemas.microsoft.com/office/powerpoint/2010/main" val="140885420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1D1660-EA6C-4538-9838-E49858204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C48D4B"/>
                </a:solidFill>
              </a:defRPr>
            </a:pPr>
            <a:r>
              <a:rPr sz="1200" b="1">
                <a:solidFill>
                  <a:srgbClr val="C48D4B"/>
                </a:solidFill>
              </a:rPr>
              <a:t>VIVENDAS CAMPO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A872B8-D4B3-40A3-A1C0-2FE195B45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3C32"/>
                </a:solidFill>
              </a:defRPr>
            </a:pPr>
            <a:r>
              <a:rPr sz="2850" b="1">
                <a:solidFill>
                  <a:srgbClr val="173C32"/>
                </a:solidFill>
              </a:rPr>
              <a:t>Ajude-nos a desenhar a casa certa.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62DBB6-D5EA-4AA6-9F30-97AF47B17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904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D6B65"/>
                </a:solidFill>
              </a:defRPr>
            </a:pPr>
            <a:r>
              <a:rPr sz="1500" b="0">
                <a:solidFill>
                  <a:srgbClr val="5D6B65"/>
                </a:solidFill>
              </a:rPr>
              <a:t>Nesta fase queremos compreender como pretende viver — e qual o investimento que considera adequado.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ECD9FC-CE78-4D5C-8542-511717F51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71675"/>
            <a:ext cx="857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8D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DD83B9-5071-460A-B8DD-5018DB8A1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4317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8D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3BAF25-8E52-4FD4-963D-D873AEEF9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76500"/>
            <a:ext cx="257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3C32"/>
                </a:solidFill>
              </a:defRPr>
            </a:pPr>
            <a:r>
              <a:rPr sz="1500" b="1">
                <a:solidFill>
                  <a:srgbClr val="173C32"/>
                </a:solidFill>
              </a:rPr>
              <a:t>A sua casa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5C9E4F-330A-4914-B936-5FEA9BCC9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476500"/>
            <a:ext cx="781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6B65"/>
                </a:solidFill>
              </a:defRPr>
            </a:pPr>
            <a:r>
              <a:rPr sz="1350" b="0">
                <a:solidFill>
                  <a:srgbClr val="5D6B65"/>
                </a:solidFill>
              </a:rPr>
              <a:t>Área, organização interior, piscina e opções essenciais.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4A40F1-FB00-4CDC-9E42-9F07DA84F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5280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8D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860898-50E1-4A8A-8756-E2EB086E6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286125"/>
            <a:ext cx="257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3C32"/>
                </a:solidFill>
              </a:defRPr>
            </a:pPr>
            <a:r>
              <a:rPr sz="1500" b="1">
                <a:solidFill>
                  <a:srgbClr val="173C32"/>
                </a:solidFill>
              </a:rPr>
              <a:t>O seu tempo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6FD5B2-3B0A-4108-A8AC-9035F0F6D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286125"/>
            <a:ext cx="781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6B65"/>
                </a:solidFill>
              </a:defRPr>
            </a:pPr>
            <a:r>
              <a:rPr sz="1350" b="0">
                <a:solidFill>
                  <a:srgbClr val="5D6B65"/>
                </a:solidFill>
              </a:rPr>
              <a:t>Quando pretende comprar e se consideraria adquirir em planta.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B98F61-60F3-4BEE-B1FE-803C0DA31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62425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8D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B98521-FC1F-459F-A8EC-55C69AB4B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95750"/>
            <a:ext cx="257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3C32"/>
                </a:solidFill>
              </a:defRPr>
            </a:pPr>
            <a:r>
              <a:rPr sz="1500" b="1">
                <a:solidFill>
                  <a:srgbClr val="173C32"/>
                </a:solidFill>
              </a:rPr>
              <a:t>O seu investimento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F72673-5E81-42CA-BB68-FD752FDBE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095750"/>
            <a:ext cx="781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6B65"/>
                </a:solidFill>
              </a:defRPr>
            </a:pPr>
            <a:r>
              <a:rPr sz="1350" b="0">
                <a:solidFill>
                  <a:srgbClr val="5D6B65"/>
                </a:solidFill>
              </a:rPr>
              <a:t>Qual o intervalo de investimento disponível para esta solução.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894543-CEEA-4534-A907-A65F3C239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720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8D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7AF8B7-FE67-4459-9AC0-2C624D6E8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905375"/>
            <a:ext cx="257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3C32"/>
                </a:solidFill>
              </a:defRPr>
            </a:pPr>
            <a:r>
              <a:rPr sz="1500" b="1">
                <a:solidFill>
                  <a:srgbClr val="173C32"/>
                </a:solidFill>
              </a:rPr>
              <a:t>O seu estilo de vida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382172-BC23-4D94-BEBF-4287E3A1D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905375"/>
            <a:ext cx="781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6B65"/>
                </a:solidFill>
              </a:defRPr>
            </a:pPr>
            <a:r>
              <a:rPr sz="1350" b="0">
                <a:solidFill>
                  <a:srgbClr val="5D6B65"/>
                </a:solidFill>
              </a:rPr>
              <a:t>Natureza, cães, equitação, mobilidade elétrica e autonomia energética.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179E45-4200-4EC6-9FF7-0E91AE5A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D6B65"/>
                </a:solidFill>
              </a:defRPr>
            </a:pPr>
            <a:r>
              <a:rPr sz="825" b="1">
                <a:solidFill>
                  <a:srgbClr val="5D6B65"/>
                </a:solidFill>
              </a:rPr>
              <a:t>CONCEITO RESIDENCIAL EM ESTUDO  •  08</a:t>
            </a:r>
          </a:p>
        </p:txBody>
      </p:sp>
    </p:spTree>
    <p:extLst>
      <p:ext uri="{BB962C8B-B14F-4D97-AF65-F5344CB8AC3E}">
        <p14:creationId xmlns:p14="http://schemas.microsoft.com/office/powerpoint/2010/main" val="18462875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73C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FFAE0E-4963-45A0-BBC5-A81D8C6CF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7620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VIVENDAS CAMPO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44F27C-0469-491E-BC60-18569C3CF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3350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48D4B"/>
                </a:solidFill>
              </a:defRPr>
            </a:pPr>
            <a:r>
              <a:rPr sz="1650" b="1">
                <a:solidFill>
                  <a:srgbClr val="C48D4B"/>
                </a:solidFill>
              </a:rPr>
              <a:t>ALMOSTER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BC704A-BFA9-4A45-8787-BF5D28753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Registe o seu interesse.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277869-8F91-4DF3-9E2A-A2F0DA3AC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95625"/>
            <a:ext cx="685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E6ECE8"/>
                </a:solidFill>
              </a:defRPr>
            </a:pPr>
            <a:r>
              <a:rPr sz="1650" b="0">
                <a:solidFill>
                  <a:srgbClr val="E6ECE8"/>
                </a:solidFill>
              </a:rPr>
              <a:t>Receba informação prioritária e participe na definição do conceito residencial.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98C08B-84DC-4DAC-8837-645693577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33875"/>
            <a:ext cx="4381500" cy="704850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C48D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BAC31B-D4F5-4F13-9FF5-276819B7E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476750"/>
            <a:ext cx="3762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73C32"/>
                </a:solidFill>
              </a:defRPr>
            </a:pPr>
            <a:r>
              <a:rPr sz="1650" b="1">
                <a:solidFill>
                  <a:srgbClr val="173C32"/>
                </a:solidFill>
              </a:rPr>
              <a:t>QUERO SABER MAIS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D6D536-85CA-4422-B4E9-5ED968F0A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81625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projeto@synergygroup.pt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9789C9-92B4-4F53-A747-7DCD73853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4837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C7D6CF"/>
                </a:solidFill>
              </a:defRPr>
            </a:pPr>
            <a:r>
              <a:rPr sz="900" b="0">
                <a:solidFill>
                  <a:srgbClr val="C7D6CF"/>
                </a:solidFill>
              </a:rPr>
              <a:t>Registo sem compromisso. Projeto sujeito a viabilidade urbanística, técnica e comercial.</a:t>
            </a:r>
          </a:p>
        </p:txBody>
      </p:sp>
    </p:spTree>
    <p:extLst>
      <p:ext uri="{BB962C8B-B14F-4D97-AF65-F5344CB8AC3E}">
        <p14:creationId xmlns:p14="http://schemas.microsoft.com/office/powerpoint/2010/main" val="13316615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2026-09-06T13:39:25.6660000Z</dcterms:created>
  <dcterms:modified xsi:type="dcterms:W3CDTF">2026-09-06T13:39:25.6660000Z</dcterms:modified>
</coreProperties>
</file>