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b4b41688314b09" /><Relationship Type="http://schemas.openxmlformats.org/officeDocument/2006/relationships/extended-properties" Target="/docProps/app.xml" Id="R187f85c0da294de7" /><Relationship Type="http://schemas.openxmlformats.org/officeDocument/2006/relationships/officeDocument" Target="/ppt/presentation.xml" Id="R075e0ca4c3c640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7aec225454454c"/>
  </p:sldMasterIdLst>
  <p:notesMasterIdLst>
    <p:notesMasterId xmlns:r="http://schemas.openxmlformats.org/officeDocument/2006/relationships" r:id="Rb045b63cbd874616"/>
  </p:notesMasterIdLst>
  <p:sldIdLst>
    <p:sldId xmlns:r="http://schemas.openxmlformats.org/officeDocument/2006/relationships" id="256" r:id="R58c7dbe627a64b80"/>
    <p:sldId xmlns:r="http://schemas.openxmlformats.org/officeDocument/2006/relationships" id="257" r:id="R4588a777987f4bb4"/>
    <p:sldId xmlns:r="http://schemas.openxmlformats.org/officeDocument/2006/relationships" id="258" r:id="R5b04475d479244ac"/>
    <p:sldId xmlns:r="http://schemas.openxmlformats.org/officeDocument/2006/relationships" id="259" r:id="Rec2aa1d0a7ae4c9a"/>
    <p:sldId xmlns:r="http://schemas.openxmlformats.org/officeDocument/2006/relationships" id="260" r:id="R8696538ef6494c21"/>
    <p:sldId xmlns:r="http://schemas.openxmlformats.org/officeDocument/2006/relationships" id="261" r:id="R8b45cfb9495b4506"/>
    <p:sldId xmlns:r="http://schemas.openxmlformats.org/officeDocument/2006/relationships" id="262" r:id="R2c5fb2bfd6dc42c4"/>
    <p:sldId xmlns:r="http://schemas.openxmlformats.org/officeDocument/2006/relationships" id="263" r:id="Rad6dafa399384e1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8f8cb9cdc9427b" /><Relationship Type="http://schemas.openxmlformats.org/officeDocument/2006/relationships/slideMaster" Target="/ppt/slideMasters/slideMaster1.xml" Id="Rb47aec225454454c" /><Relationship Type="http://schemas.openxmlformats.org/officeDocument/2006/relationships/notesMaster" Target="/ppt/notesMasters/notesMaster1.xml" Id="Rb045b63cbd874616" /><Relationship Type="http://schemas.openxmlformats.org/officeDocument/2006/relationships/presProps" Target="/ppt/presProps.xml" Id="R1377979e3b6141b7" /><Relationship Type="http://schemas.openxmlformats.org/officeDocument/2006/relationships/tableStyles" Target="/ppt/tableStyles.xml" Id="Rf329302499c14a8d" /><Relationship Type="http://schemas.openxmlformats.org/officeDocument/2006/relationships/slide" Target="/ppt/slides/slide1.xml" Id="R58c7dbe627a64b80" /><Relationship Type="http://schemas.openxmlformats.org/officeDocument/2006/relationships/slide" Target="/ppt/slides/slide2.xml" Id="R4588a777987f4bb4" /><Relationship Type="http://schemas.openxmlformats.org/officeDocument/2006/relationships/slide" Target="/ppt/slides/slide3.xml" Id="R5b04475d479244ac" /><Relationship Type="http://schemas.openxmlformats.org/officeDocument/2006/relationships/slide" Target="/ppt/slides/slide4.xml" Id="Rec2aa1d0a7ae4c9a" /><Relationship Type="http://schemas.openxmlformats.org/officeDocument/2006/relationships/slide" Target="/ppt/slides/slide5.xml" Id="R8696538ef6494c21" /><Relationship Type="http://schemas.openxmlformats.org/officeDocument/2006/relationships/slide" Target="/ppt/slides/slide6.xml" Id="R8b45cfb9495b4506" /><Relationship Type="http://schemas.openxmlformats.org/officeDocument/2006/relationships/slide" Target="/ppt/slides/slide7.xml" Id="R2c5fb2bfd6dc42c4" /><Relationship Type="http://schemas.openxmlformats.org/officeDocument/2006/relationships/slide" Target="/ppt/slides/slide8.xml" Id="Rad6dafa399384e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26ef1f102b4a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46d5b2c46447e8" /><Relationship Type="http://schemas.openxmlformats.org/officeDocument/2006/relationships/notesMaster" Target="/ppt/notesMasters/notesMaster1.xml" Id="Rc356d1d24b5d46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e8bcf45774421d" /><Relationship Type="http://schemas.openxmlformats.org/officeDocument/2006/relationships/notesMaster" Target="/ppt/notesMasters/notesMaster1.xml" Id="R4fba1d8c21894e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851a6ade92489a" /><Relationship Type="http://schemas.openxmlformats.org/officeDocument/2006/relationships/notesMaster" Target="/ppt/notesMasters/notesMaster1.xml" Id="R1739e4ef97054b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00127878fe49e8" /><Relationship Type="http://schemas.openxmlformats.org/officeDocument/2006/relationships/notesMaster" Target="/ppt/notesMasters/notesMaster1.xml" Id="R82ef36f2873148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bf1aa6b309d4de5" /><Relationship Type="http://schemas.openxmlformats.org/officeDocument/2006/relationships/notesMaster" Target="/ppt/notesMasters/notesMaster1.xml" Id="R0fc73a47dad942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762b173ade4d7b" /><Relationship Type="http://schemas.openxmlformats.org/officeDocument/2006/relationships/notesMaster" Target="/ppt/notesMasters/notesMaster1.xml" Id="Rfdbb7cd874764b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299265efe0474d" /><Relationship Type="http://schemas.openxmlformats.org/officeDocument/2006/relationships/notesMaster" Target="/ppt/notesMasters/notesMaster1.xml" Id="R9b78d42e52ee4e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062666405f4f80" /><Relationship Type="http://schemas.openxmlformats.org/officeDocument/2006/relationships/notesMaster" Target="/ppt/notesMasters/notesMaster1.xml" Id="R82573b3ed2104d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Imagens conceptuais geradas para esta apresentação; não representam obras executadas pela MAGNIDECALQUE.</a:t>
            </a:r>
          </a:p>
          <a:p xmlns:a="http://schemas.openxmlformats.org/drawingml/2006/main">
            <a:r>
              <a:t>- Conteúdo comercial baseado no brief fornecido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cb9c1f60cc40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2b1e358d29440c" /><Relationship Type="http://schemas.openxmlformats.org/officeDocument/2006/relationships/slideLayout" Target="/ppt/slideLayouts/slideLayout1.xml" Id="Rc80384e0e5b34a2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0384e0e5b34a2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cbb98bacd4f1e" /><Relationship Type="http://schemas.openxmlformats.org/officeDocument/2006/relationships/image" Target="/ppt/media/image.png" Id="Rdaaf9202599c405d" /><Relationship Type="http://schemas.openxmlformats.org/officeDocument/2006/relationships/notesSlide" Target="/ppt/notesSlides/notesSlide1.xml" Id="R4eed9ad026994f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64d4f74744a9c" /><Relationship Type="http://schemas.openxmlformats.org/officeDocument/2006/relationships/image" Target="/ppt/media/image2.png" Id="R7e9c93ad5d094fe0" /><Relationship Type="http://schemas.openxmlformats.org/officeDocument/2006/relationships/notesSlide" Target="/ppt/notesSlides/notesSlide2.xml" Id="R545aa0bca63d47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edfb8c4165421e" /><Relationship Type="http://schemas.openxmlformats.org/officeDocument/2006/relationships/image" Target="/ppt/media/image3.png" Id="R7cb768b5df8f48c9" /><Relationship Type="http://schemas.openxmlformats.org/officeDocument/2006/relationships/image" Target="/ppt/media/image4.png" Id="Rf7823979685c48b0" /><Relationship Type="http://schemas.openxmlformats.org/officeDocument/2006/relationships/notesSlide" Target="/ppt/notesSlides/notesSlide3.xml" Id="R135ce66c39a84e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a194f0ca347f4" /><Relationship Type="http://schemas.openxmlformats.org/officeDocument/2006/relationships/notesSlide" Target="/ppt/notesSlides/notesSlide4.xml" Id="R680a204e00aa48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9c31e70a44b27" /><Relationship Type="http://schemas.openxmlformats.org/officeDocument/2006/relationships/notesSlide" Target="/ppt/notesSlides/notesSlide5.xml" Id="R87cffcd1459443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2c438de577427c" /><Relationship Type="http://schemas.openxmlformats.org/officeDocument/2006/relationships/notesSlide" Target="/ppt/notesSlides/notesSlide6.xml" Id="R31342f42e5934cd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9d8e9454f14f86" /><Relationship Type="http://schemas.openxmlformats.org/officeDocument/2006/relationships/notesSlide" Target="/ppt/notesSlides/notesSlide7.xml" Id="Rac025b3a6fc344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04fc5884a4b9d" /><Relationship Type="http://schemas.openxmlformats.org/officeDocument/2006/relationships/notesSlide" Target="/ppt/notesSlides/notesSlide8.xml" Id="Ra0cb2eb360574ad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af9202599c405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D1215-324B-4E15-8965-3DFE863C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F78445-2FD3-45C7-9482-F108B532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667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69D5F-C67E-4F24-ADD4-19C85EC4E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MAGNIDECALQUE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7BD5F-1012-4BFF-A4B1-72ECE236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192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7B94D"/>
                </a:solidFill>
              </a:defRPr>
            </a:pPr>
            <a:r>
              <a:rPr sz="975" b="1">
                <a:solidFill>
                  <a:srgbClr val="E7B94D"/>
                </a:solidFill>
              </a:rPr>
              <a:t>PÉRGOLAS EM MADEIRA + SOLAR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F767AC-4D69-485D-9A9E-ADCD3839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1450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Sombra que valoriza.</a:t>
            </a:r>
          </a:p>
          <a:p xmlns:a="http://schemas.openxmlformats.org/drawingml/2006/main"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Energia que trabalha.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A98C1-E4E0-4C57-82C5-015E73352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4572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Estruturas em madeira com integração fotovoltaica para espaços exteriores.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0B1359-7CAD-4475-A0F9-A13F6953C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6260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7B94D"/>
                </a:solidFill>
              </a:defRPr>
            </a:pPr>
            <a:r>
              <a:rPr sz="1350" b="1">
                <a:solidFill>
                  <a:srgbClr val="E7B94D"/>
                </a:solidFill>
              </a:rPr>
              <a:t>projeto@synergygroup.pt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7CE0D2-6BFE-4476-837A-11BE67F6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6419850"/>
            <a:ext cx="6381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01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0D0405-DBA8-4DED-83C0-A3ADB8BD4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6515100"/>
            <a:ext cx="5943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IMAGEM CONCEPTUAL · NÃO REPRESENTA OBRA EXECUTADA PELA MAGNIDECALQUE</a:t>
            </a:r>
          </a:p>
        </p:txBody>
      </p:sp>
    </p:spTree>
    <p:extLst>
      <p:ext uri="{BB962C8B-B14F-4D97-AF65-F5344CB8AC3E}">
        <p14:creationId xmlns:p14="http://schemas.microsoft.com/office/powerpoint/2010/main" val="126245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B84FC-9463-4178-B069-F7E0B201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4E3A8-A65F-46FA-BDD1-274247ACB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9F96E3-8F3D-4182-8E03-BDE2B29C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VALOR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BEF17C-9F12-44CE-A7AA-CF03FC46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E230B-561A-4A7B-BD77-8A860644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01D"/>
                </a:solidFill>
              </a:defRPr>
            </a:pPr>
            <a:r>
              <a:rPr sz="3150" b="1">
                <a:solidFill>
                  <a:srgbClr val="17201D"/>
                </a:solidFill>
              </a:rPr>
              <a:t>Um espaço exterior pode fazer mais.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8C6B20-757A-4728-855C-E3637144F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66900"/>
            <a:ext cx="4762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6706B"/>
                </a:solidFill>
              </a:defRPr>
            </a:pPr>
            <a:r>
              <a:rPr sz="1575" b="0">
                <a:solidFill>
                  <a:srgbClr val="66706B"/>
                </a:solidFill>
              </a:rPr>
              <a:t>Conforto para quem utiliza. Identidade para o empreendimento. Uma nova superfície para produção de energia.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9c93ad5d094fe0"/>
          <a:srcRect xmlns:a="http://schemas.openxmlformats.org/drawingml/2006/main" l="9274" t="0" r="92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742950"/>
            <a:ext cx="5772150" cy="47244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B3645-A59B-47B8-8039-2BC7E508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638800"/>
            <a:ext cx="577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06B"/>
                </a:solidFill>
              </a:defRPr>
            </a:pPr>
            <a:r>
              <a:rPr sz="750" b="1">
                <a:solidFill>
                  <a:srgbClr val="66706B"/>
                </a:solidFill>
              </a:rPr>
              <a:t>IMAGEM CONCEPTUAL · NÃO REPRESENTA OBRA EXECUTADA PELA MAGNIDECALQUE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9CCD1E-FED2-448F-BF7B-408035EA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0060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84F3D"/>
                </a:solidFill>
              </a:defRPr>
            </a:pPr>
            <a:r>
              <a:rPr sz="1200" b="1">
                <a:solidFill>
                  <a:srgbClr val="184F3D"/>
                </a:solidFill>
              </a:rPr>
              <a:t>SOMBRA  ·  ARQUITETURA  ·  ENERGIA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F8624-B64C-4754-A09E-A27C3CB97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8636D4-8A2E-4F15-B29D-342D2A16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793180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7705BC-9765-412F-9BB6-8B1484A6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42B3C-3AD7-4DB3-8E29-0B7B3D9A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D6DD0-CF7A-4BCB-9A86-861946C3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APLICAÇÕES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A0A87-E09A-417E-BE1E-77AACDD0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ECD01-83A2-4D63-823C-838DAD464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Duas escalas. A mesma lógica de valor.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86EA3-971F-4F96-89A5-6B73F79F0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Soluções adaptadas ao uso, à arquitetura e ao contexto.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768b5df8f48c9"/>
          <a:srcRect xmlns:a="http://schemas.openxmlformats.org/drawingml/2006/main" l="0" t="6478" r="0" b="64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2305050"/>
            <a:ext cx="5219700" cy="3028950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823979685c48b0"/>
          <a:srcRect xmlns:a="http://schemas.openxmlformats.org/drawingml/2006/main" l="0" t="1953" r="0" b="19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81700" y="2305050"/>
            <a:ext cx="5600700" cy="3028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A2DD9-D153-42A4-A779-C3CE8BE3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05450"/>
            <a:ext cx="5219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ESTACIONAMENTO E EMPRESAS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01D4C-9621-499C-BA86-6E638EB0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505450"/>
            <a:ext cx="5600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84F3D"/>
                </a:solidFill>
              </a:defRPr>
            </a:pPr>
            <a:r>
              <a:rPr sz="1125" b="1">
                <a:solidFill>
                  <a:srgbClr val="184F3D"/>
                </a:solidFill>
              </a:rPr>
              <a:t>HOTELARIA, QUINTAS E ESPAÇOS DE ESTAR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3BE86-7B65-4004-ADC2-C95F2CE6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29300"/>
            <a:ext cx="11029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66706B"/>
                </a:solidFill>
              </a:defRPr>
            </a:pPr>
            <a:r>
              <a:rPr sz="750" b="1">
                <a:solidFill>
                  <a:srgbClr val="66706B"/>
                </a:solidFill>
              </a:rPr>
              <a:t>IMAGEM CONCEPTUAL · NÃO REPRESENTA OBRA EXECUTADA PELA MAGNIDECALQUE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94951-57E3-4857-8FFE-B8A5922F6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DCB0F-D074-48C1-92EF-E37495A7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10069254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720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47A908-45DC-4250-B36E-D79F653A6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2631D0-8E91-491A-98C8-0C97AED2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CAFAD-DB98-4604-9C05-C17343D4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CONCEITO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D1E5A-B970-46AB-AC84-728A4BCF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7AB92F-E864-45A8-8707-1100D80C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00150"/>
            <a:ext cx="7239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A madeira cria o lugar.</a:t>
            </a:r>
          </a:p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O solar acrescenta função.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B5E0E7-1E7F-4FAC-A8EC-8CA40B9F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28950"/>
            <a:ext cx="323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632B22-9885-48C9-9481-B8849645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575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DA57"/>
                </a:solidFill>
              </a:defRPr>
            </a:pPr>
            <a:r>
              <a:rPr sz="1050" b="1">
                <a:solidFill>
                  <a:srgbClr val="B9DA57"/>
                </a:solidFill>
              </a:rPr>
              <a:t>CONFORTO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D6159-B3C3-46C5-9754-0E127B95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57600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Sombra e utilização do espaço ao longo do dia.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2EC34C-5E8D-4437-901E-6111AE2D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028950"/>
            <a:ext cx="323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F2417-A2B9-4CD2-BB4D-EE9A6CD1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2575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DA57"/>
                </a:solidFill>
              </a:defRPr>
            </a:pPr>
            <a:r>
              <a:rPr sz="1050" b="1">
                <a:solidFill>
                  <a:srgbClr val="B9DA57"/>
                </a:solidFill>
              </a:rPr>
              <a:t>IDENTIDADE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B41A4C-6EB2-4A74-84E7-C86DCEF7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657600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Uma presença arquitetónica quente e natural.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2D30FA-A2C0-4D73-83FC-E3C9F7F1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28950"/>
            <a:ext cx="323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920C05-2AC3-4168-818F-95E0DD298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575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ENERGIA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E30042-EC74-4629-9481-07315A06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657600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Integração fotovoltaica sem perder a qualidade do conjunto.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65FA31-1683-4A52-AB21-679B500F9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0167E7-3AA2-4E93-9352-4B17C390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FFFFFF"/>
                </a:solidFill>
              </a:defRPr>
            </a:pPr>
            <a:r>
              <a:rPr sz="825" b="0">
                <a:solidFill>
                  <a:srgbClr val="FFFFFF"/>
                </a:solidFill>
              </a:rPr>
              <a:t>projeto@synergygroup.pt</a:t>
            </a:r>
          </a:p>
        </p:txBody>
      </p:sp>
    </p:spTree>
    <p:extLst>
      <p:ext uri="{BB962C8B-B14F-4D97-AF65-F5344CB8AC3E}">
        <p14:creationId xmlns:p14="http://schemas.microsoft.com/office/powerpoint/2010/main" val="18264349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C7C780-8ABD-4A8F-BB2C-0CA625425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7AFB2-0639-4416-A80D-94B8D060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1EEBC-5A84-47A2-BDF6-BE385673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ABORDAGEM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BA81F-7760-4634-9F8C-D4DEF811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7E85C-A2D3-4EA0-89C4-555BB7105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Pensar o conjunto desde o primeiro desenho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93CF5-E6FB-4A76-8802-947B6257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Estrutura, drenagem, cabos e manutenção não devem ser acrescentados no fim.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ED498-3C50-4115-B336-275B6A03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517F00-E0A9-4F4F-A642-4C2FD0CC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105150"/>
            <a:ext cx="190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Local e uso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FA5610-67F4-4D28-9059-99E6AB0D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686050"/>
            <a:ext cx="190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2EB24-C0BF-447A-9545-E700FCFF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26479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70EFA5-788A-4A0A-8086-B37B2338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2725" y="3105150"/>
            <a:ext cx="190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Estrutura em madeira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BF358-97B1-479D-A135-D8274716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2686050"/>
            <a:ext cx="190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633F83-A010-4B4D-BFD4-30D19F442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6479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6BF6F-E806-4B71-8A64-74DFFEE7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105150"/>
            <a:ext cx="190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Integração solar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513DC-2987-48C5-B4AB-B0C931FC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86050"/>
            <a:ext cx="190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9D1DD-C6C6-4067-A9AD-136D86763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6479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C59318-5F6B-4DF2-8A72-366AD66F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3105150"/>
            <a:ext cx="190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Fabrico e montagem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5B458-3297-4BC7-9C1B-ABB82878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686050"/>
            <a:ext cx="190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8BF03-6D92-4677-824B-276E56DB7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6479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84F3D"/>
                </a:solidFill>
              </a:defRPr>
            </a:pPr>
            <a:r>
              <a:rPr sz="1050" b="1">
                <a:solidFill>
                  <a:srgbClr val="184F3D"/>
                </a:solidFill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14BE42-A3AA-49C1-8F97-D354592B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105150"/>
            <a:ext cx="190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Ligação elétrica*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0492D7-904E-48A2-BE51-5F00048B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29150"/>
            <a:ext cx="1102995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7C969E-CA91-42CC-BD2B-7BD12452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</a:defRPr>
            </a:pPr>
            <a:r>
              <a:rPr sz="1275" b="0">
                <a:solidFill>
                  <a:srgbClr val="FFFFFF"/>
                </a:solidFill>
              </a:rPr>
              <a:t>*A instalação fotovoltaica é dimensionada, instalada e comissionada por parceiro técnico habilitado, quando aplicável.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521FC4-260A-4770-A3C8-D20CD010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D89139-4774-4C15-A3CD-1558E1B8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19801593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EED61E-3AFA-4DD8-850B-BE08C728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533F8-D0C5-4C0C-A445-9FFEA9063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5F854-37A1-4467-A3A3-17A29C3D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PROJETO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EF954A-BE8D-4977-8BDA-40E52E47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3D113A-90B4-4375-8FF9-22D4570F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O detalhe protege o investimento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07989-0B3D-4C25-B583-7F007DA1B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Seis decisões que transformam uma ideia numa proposta executável.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995A7-6A05-42C7-92C2-58865CD6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05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DC250-506B-4B92-807B-A565CB94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669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Implantação e orientação solar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D08417-4C0F-44E0-B5E3-CAD8461F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956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7A76C-B6CC-4280-926B-1B20EA69D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305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E43FC-54B9-443D-85C2-5D74D8902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669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Vãos, cargas e fundações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60283-5E90-4010-9192-17DA2B8B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8956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833F39-9CE6-41B8-8CE4-33657E47D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3528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6AF387-54CE-4F85-A773-16CDC026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147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Drenagem e estanquidade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336448-BF0F-443F-B7D8-4D570A458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A8A51-1D69-49B6-89DA-6CE21364B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528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8F74DE-F148-4812-AAAC-9C9F36CD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1470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Passagem e proteção de cabos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12A56F-1558-41DE-A7D0-ED69AF65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94335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FBBBE-50B0-489C-A31B-55510B3A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005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DA8F1B-1682-4102-9836-41A97D09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624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Interface com a instalação elétrica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4EC5F8-DA81-43C3-8DD2-532B39BE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91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83C6BE-220B-41A7-881F-5FD9907A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4005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B94D"/>
                </a:solidFill>
              </a:defRPr>
            </a:pPr>
            <a:r>
              <a:rPr sz="1050" b="1">
                <a:solidFill>
                  <a:srgbClr val="E7B94D"/>
                </a:solidFill>
              </a:rPr>
              <a:t>06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42B6AA-042C-4843-B3BD-A08F543F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362450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01D"/>
                </a:solidFill>
              </a:defRPr>
            </a:pPr>
            <a:r>
              <a:rPr sz="1575" b="1">
                <a:solidFill>
                  <a:srgbClr val="17201D"/>
                </a:solidFill>
              </a:rPr>
              <a:t>Acesso para inspeção e manutenção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4F27FE-0C10-4195-BAC6-9655B8B2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991100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4F8E34-CBF9-4690-9A56-361CC2BE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5BD1C6-2CFD-4A86-800F-09AB9EDE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8114189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D18003-FD62-4D1B-8881-231FA173C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7201D"/>
                </a:solidFill>
              </a:defRPr>
            </a:pPr>
            <a:r>
              <a:rPr sz="1125" b="1">
                <a:solidFill>
                  <a:srgbClr val="17201D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95651-85F7-451A-947C-654210BA4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CAABD6-8299-4229-A7E1-782D63E6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67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ESTUDO PRELIMINAR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D762F-1106-4163-8627-FEB8DA9C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2667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6706B"/>
                </a:solidFill>
              </a:defRPr>
            </a:pPr>
            <a:r>
              <a:rPr sz="825" b="1">
                <a:solidFill>
                  <a:srgbClr val="66706B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BC5BEC-F420-484B-B902-A70ADE64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763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01D"/>
                </a:solidFill>
              </a:defRPr>
            </a:pPr>
            <a:r>
              <a:rPr sz="2850" b="1">
                <a:solidFill>
                  <a:srgbClr val="17201D"/>
                </a:solidFill>
              </a:rPr>
              <a:t>Começamos pelo lugar e pelo objetivo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431021-DFCF-45DC-A861-E943D61A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04950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6B"/>
                </a:solidFill>
              </a:defRPr>
            </a:pPr>
            <a:r>
              <a:rPr sz="1350" b="0">
                <a:solidFill>
                  <a:srgbClr val="66706B"/>
                </a:solidFill>
              </a:rPr>
              <a:t>Com quatro informações conseguimos preparar o primeiro enquadramento.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DDC19-575F-4077-9154-D2C70809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3362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E162D-6FEA-4C2B-815D-881CC35D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33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8C3396-34D2-4011-A105-02FDC2AE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33625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01D"/>
                </a:solidFill>
              </a:defRPr>
            </a:pPr>
            <a:r>
              <a:rPr sz="1650" b="1">
                <a:solidFill>
                  <a:srgbClr val="17201D"/>
                </a:solidFill>
              </a:rPr>
              <a:t>Localização e fotografias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009F8-FE19-44AC-BEDC-8A04B239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9562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657182-8D40-4481-851F-DC52C7929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95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01D"/>
                </a:solidFill>
              </a:defRPr>
            </a:pPr>
            <a:r>
              <a:rPr sz="900" b="1">
                <a:solidFill>
                  <a:srgbClr val="17201D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B6E1DC-0EEF-415C-80A3-BA2EF6C7E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95625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201D"/>
                </a:solidFill>
              </a:defRPr>
            </a:pPr>
            <a:r>
              <a:rPr sz="1650" b="0">
                <a:solidFill>
                  <a:srgbClr val="17201D"/>
                </a:solidFill>
              </a:rPr>
              <a:t>Dimensões aproximadas e utilização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F181C-E564-4A93-B646-0456A31F8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60838F-8833-4299-982F-7BFCA282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57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01D"/>
                </a:solidFill>
              </a:defRPr>
            </a:pPr>
            <a:r>
              <a:rPr sz="900" b="1">
                <a:solidFill>
                  <a:srgbClr val="17201D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6D3AAD-4C2D-4764-A389-2E3C43EE7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857625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201D"/>
                </a:solidFill>
              </a:defRPr>
            </a:pPr>
            <a:r>
              <a:rPr sz="1650" b="0">
                <a:solidFill>
                  <a:srgbClr val="17201D"/>
                </a:solidFill>
              </a:rPr>
              <a:t>Objetivo energético ou potência pretendida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0F952-58A2-425F-8CFE-57A924DF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19625"/>
            <a:ext cx="4572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F93505-CB5C-408E-8399-F709BC7B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19625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7201D"/>
                </a:solidFill>
              </a:defRPr>
            </a:pPr>
            <a:r>
              <a:rPr sz="900" b="1">
                <a:solidFill>
                  <a:srgbClr val="17201D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7F74CB-E99A-4E1D-AC3B-AC068AB1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19625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7201D"/>
                </a:solidFill>
              </a:defRPr>
            </a:pPr>
            <a:r>
              <a:rPr sz="1650" b="0">
                <a:solidFill>
                  <a:srgbClr val="17201D"/>
                </a:solidFill>
              </a:rPr>
              <a:t>Calendário e condicionantes do projeto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28F2EE-B8C9-493E-B1CE-511B0E5DD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19750"/>
            <a:ext cx="103822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84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874E1-A534-4F86-A27F-6A6CEF4FA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9925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Entregável: configuração inicial, pontos técnicos a validar e base para orçamento.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AA92F6-D4AE-4DA6-B40D-6071327FC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48425"/>
            <a:ext cx="619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projeto@synergygroup.pt  ·  Sérgio Madeira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3515D0-F448-4D24-9BD2-311886EC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6448425"/>
            <a:ext cx="3105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66706B"/>
                </a:solidFill>
              </a:defRPr>
            </a:pPr>
            <a:r>
              <a:rPr sz="825" b="0">
                <a:solidFill>
                  <a:srgbClr val="66706B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913114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4F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8B5ADD-4340-428D-8B34-B36F6BB7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MAGNIDECALQUE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2959C3-BE84-4FAF-93A6-3E53753B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42950"/>
            <a:ext cx="685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B94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2BA8B-E1E1-4D0B-A928-17956AA8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52550"/>
            <a:ext cx="8572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Vamos transformar uma área exterior num ativo útil.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576B7-0073-418C-BF2E-9D153857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48000"/>
            <a:ext cx="685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Partilhe o local, as dimensões aproximadas e o objetivo. Preparamos o enquadramento técnico inicial.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0EDDC-E008-4467-95B3-E3F3FAE5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0"/>
            <a:ext cx="6858000" cy="10287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1B5BE-D241-4645-A841-A037602F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95825"/>
            <a:ext cx="628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84F3D"/>
                </a:solidFill>
              </a:defRPr>
            </a:pPr>
            <a:r>
              <a:rPr sz="2175" b="1">
                <a:solidFill>
                  <a:srgbClr val="184F3D"/>
                </a:solidFill>
              </a:rPr>
              <a:t>projeto@synergygroup.pt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FD6E9C-E7AC-4339-918D-8826E489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619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6706B"/>
                </a:solidFill>
              </a:defRPr>
            </a:pPr>
            <a:r>
              <a:rPr sz="1050" b="0">
                <a:solidFill>
                  <a:srgbClr val="66706B"/>
                </a:solidFill>
              </a:rPr>
              <a:t>Sérgio Madeira  ·  Visita técnica ou estudo preliminar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1DDCAE-BA9E-404A-A39B-404D2F44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3619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DB9B2-ADB5-4E0D-909E-B13D6396B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419850"/>
            <a:ext cx="2819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0">
                <a:solidFill>
                  <a:srgbClr val="FFFFFF"/>
                </a:solidFill>
              </a:defRPr>
            </a:pPr>
            <a:r>
              <a:rPr sz="825" b="0">
                <a:solidFill>
                  <a:srgbClr val="FFFFFF"/>
                </a:solidFill>
              </a:rPr>
              <a:t>Uma empresa Synergy Group</a:t>
            </a:r>
          </a:p>
        </p:txBody>
      </p:sp>
    </p:spTree>
    <p:extLst>
      <p:ext uri="{BB962C8B-B14F-4D97-AF65-F5344CB8AC3E}">
        <p14:creationId xmlns:p14="http://schemas.microsoft.com/office/powerpoint/2010/main" val="2714345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2026-09-05T23:44:12.4610000Z</dcterms:created>
  <dcterms:modified xsi:type="dcterms:W3CDTF">2026-09-05T23:44:12.4610000Z</dcterms:modified>
</coreProperties>
</file>