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8c92f818bc4d21" /><Relationship Type="http://schemas.openxmlformats.org/officeDocument/2006/relationships/extended-properties" Target="/docProps/app.xml" Id="R7fba6f86dfa64ec1" /><Relationship Type="http://schemas.openxmlformats.org/officeDocument/2006/relationships/officeDocument" Target="/ppt/presentation.xml" Id="R079de0a73fca46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aa5efa04fe448b"/>
  </p:sldMasterIdLst>
  <p:notesMasterIdLst>
    <p:notesMasterId xmlns:r="http://schemas.openxmlformats.org/officeDocument/2006/relationships" r:id="R5b610cb9574b4afb"/>
  </p:notesMasterIdLst>
  <p:sldIdLst>
    <p:sldId xmlns:r="http://schemas.openxmlformats.org/officeDocument/2006/relationships" id="256" r:id="R983d546acb5b4904"/>
    <p:sldId xmlns:r="http://schemas.openxmlformats.org/officeDocument/2006/relationships" id="257" r:id="R7126d2af9e424bb5"/>
    <p:sldId xmlns:r="http://schemas.openxmlformats.org/officeDocument/2006/relationships" id="258" r:id="R0c5aef48d2634ca3"/>
    <p:sldId xmlns:r="http://schemas.openxmlformats.org/officeDocument/2006/relationships" id="259" r:id="R3c6dcdf1c0e247bf"/>
    <p:sldId xmlns:r="http://schemas.openxmlformats.org/officeDocument/2006/relationships" id="260" r:id="Rb8576d9c78de4452"/>
    <p:sldId xmlns:r="http://schemas.openxmlformats.org/officeDocument/2006/relationships" id="261" r:id="Rcf9113ec2ab044f9"/>
    <p:sldId xmlns:r="http://schemas.openxmlformats.org/officeDocument/2006/relationships" id="262" r:id="R90484f511e2843b9"/>
    <p:sldId xmlns:r="http://schemas.openxmlformats.org/officeDocument/2006/relationships" id="263" r:id="Rb0993d81756d4c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bac9707af54a5b" /><Relationship Type="http://schemas.openxmlformats.org/officeDocument/2006/relationships/slideMaster" Target="/ppt/slideMasters/slideMaster1.xml" Id="R5baa5efa04fe448b" /><Relationship Type="http://schemas.openxmlformats.org/officeDocument/2006/relationships/notesMaster" Target="/ppt/notesMasters/notesMaster1.xml" Id="R5b610cb9574b4afb" /><Relationship Type="http://schemas.openxmlformats.org/officeDocument/2006/relationships/presProps" Target="/ppt/presProps.xml" Id="Rf734862b9b1547ba" /><Relationship Type="http://schemas.openxmlformats.org/officeDocument/2006/relationships/tableStyles" Target="/ppt/tableStyles.xml" Id="R221862f60d914a35" /><Relationship Type="http://schemas.openxmlformats.org/officeDocument/2006/relationships/slide" Target="/ppt/slides/slide1.xml" Id="R983d546acb5b4904" /><Relationship Type="http://schemas.openxmlformats.org/officeDocument/2006/relationships/slide" Target="/ppt/slides/slide2.xml" Id="R7126d2af9e424bb5" /><Relationship Type="http://schemas.openxmlformats.org/officeDocument/2006/relationships/slide" Target="/ppt/slides/slide3.xml" Id="R0c5aef48d2634ca3" /><Relationship Type="http://schemas.openxmlformats.org/officeDocument/2006/relationships/slide" Target="/ppt/slides/slide4.xml" Id="R3c6dcdf1c0e247bf" /><Relationship Type="http://schemas.openxmlformats.org/officeDocument/2006/relationships/slide" Target="/ppt/slides/slide5.xml" Id="Rb8576d9c78de4452" /><Relationship Type="http://schemas.openxmlformats.org/officeDocument/2006/relationships/slide" Target="/ppt/slides/slide6.xml" Id="Rcf9113ec2ab044f9" /><Relationship Type="http://schemas.openxmlformats.org/officeDocument/2006/relationships/slide" Target="/ppt/slides/slide7.xml" Id="R90484f511e2843b9" /><Relationship Type="http://schemas.openxmlformats.org/officeDocument/2006/relationships/slide" Target="/ppt/slides/slide8.xml" Id="Rb0993d81756d4c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414283cd104c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2d2a2ff54e401c" /><Relationship Type="http://schemas.openxmlformats.org/officeDocument/2006/relationships/notesMaster" Target="/ppt/notesMasters/notesMaster1.xml" Id="R93e88066e23745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7ded1eca1f4af1" /><Relationship Type="http://schemas.openxmlformats.org/officeDocument/2006/relationships/notesMaster" Target="/ppt/notesMasters/notesMaster1.xml" Id="R105b417a0e974e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1bd36f363b4a32" /><Relationship Type="http://schemas.openxmlformats.org/officeDocument/2006/relationships/notesMaster" Target="/ppt/notesMasters/notesMaster1.xml" Id="Rff02dcc9c3ca42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a1134c0858465d" /><Relationship Type="http://schemas.openxmlformats.org/officeDocument/2006/relationships/notesMaster" Target="/ppt/notesMasters/notesMaster1.xml" Id="R9baf8656465b46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2f73c1f71b46d3" /><Relationship Type="http://schemas.openxmlformats.org/officeDocument/2006/relationships/notesMaster" Target="/ppt/notesMasters/notesMaster1.xml" Id="R459de0613c5942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b96a56678148e5" /><Relationship Type="http://schemas.openxmlformats.org/officeDocument/2006/relationships/notesMaster" Target="/ppt/notesMasters/notesMaster1.xml" Id="Rfac30d50a5c94f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01693728224391" /><Relationship Type="http://schemas.openxmlformats.org/officeDocument/2006/relationships/notesMaster" Target="/ppt/notesMasters/notesMaster1.xml" Id="Rf3765bf54011436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d9d0a0662494dec" /><Relationship Type="http://schemas.openxmlformats.org/officeDocument/2006/relationships/notesMaster" Target="/ppt/notesMasters/notesMaster1.xml" Id="R77f5cdb99a724f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591f5f3bf546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d33aac5808440a" /><Relationship Type="http://schemas.openxmlformats.org/officeDocument/2006/relationships/slideLayout" Target="/ppt/slideLayouts/slideLayout1.xml" Id="Ra3cfe86ab0b442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cfe86ab0b442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23ec37aaa84fcf" /><Relationship Type="http://schemas.openxmlformats.org/officeDocument/2006/relationships/image" Target="/ppt/media/image.png" Id="Re49e87fa6f5643ae" /><Relationship Type="http://schemas.openxmlformats.org/officeDocument/2006/relationships/notesSlide" Target="/ppt/notesSlides/notesSlide1.xml" Id="Rfdb61c2fba214a1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5c5dfea98849a1" /><Relationship Type="http://schemas.openxmlformats.org/officeDocument/2006/relationships/image" Target="/ppt/media/image2.png" Id="Rea710dea47d34e8f" /><Relationship Type="http://schemas.openxmlformats.org/officeDocument/2006/relationships/notesSlide" Target="/ppt/notesSlides/notesSlide2.xml" Id="Ra7abea3e11cc4b6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1e7a698f6403a" /><Relationship Type="http://schemas.openxmlformats.org/officeDocument/2006/relationships/notesSlide" Target="/ppt/notesSlides/notesSlide3.xml" Id="Rd37c833698cf4d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a058a9d674484b" /><Relationship Type="http://schemas.openxmlformats.org/officeDocument/2006/relationships/image" Target="/ppt/media/image3.png" Id="R19420b2a5b9f4803" /><Relationship Type="http://schemas.openxmlformats.org/officeDocument/2006/relationships/notesSlide" Target="/ppt/notesSlides/notesSlide4.xml" Id="R6b03ed533b8d45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3005e437ca4b14" /><Relationship Type="http://schemas.openxmlformats.org/officeDocument/2006/relationships/notesSlide" Target="/ppt/notesSlides/notesSlide5.xml" Id="R2fd23a11515c48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76851427c48be" /><Relationship Type="http://schemas.openxmlformats.org/officeDocument/2006/relationships/image" Target="/ppt/media/image4.png" Id="R0adc3ef49384449d" /><Relationship Type="http://schemas.openxmlformats.org/officeDocument/2006/relationships/notesSlide" Target="/ppt/notesSlides/notesSlide6.xml" Id="R4d9a8e615fcb4c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fe9387108d4440" /><Relationship Type="http://schemas.openxmlformats.org/officeDocument/2006/relationships/notesSlide" Target="/ppt/notesSlides/notesSlide7.xml" Id="Rd410ecd3b60c4f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b0ab3eda75438c" /><Relationship Type="http://schemas.openxmlformats.org/officeDocument/2006/relationships/notesSlide" Target="/ppt/notesSlides/notesSlide8.xml" Id="R726575679bc24017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9e87fa6f5643a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F4A477-C5AD-4CA0-BC5C-783E6090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01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BC4AD1-9F89-4CA8-B150-A954FDF6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667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A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2EC86-AF39-4D94-822A-E2EEB19F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MAGNIDECALQUE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3DB285-E1F7-400F-8DC5-6B98663D7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19200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DA57"/>
                </a:solidFill>
              </a:defRPr>
            </a:pPr>
            <a:r>
              <a:rPr sz="975" b="1">
                <a:solidFill>
                  <a:srgbClr val="B9DA57"/>
                </a:solidFill>
              </a:rPr>
              <a:t>COBERTURAS EM MADEIRA · PATRIMÓNIO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A53BE-0B14-45BD-8A1D-4F0D6637E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4762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Conservar a identidade.</a:t>
            </a:r>
          </a:p>
          <a:p xmlns:a="http://schemas.openxmlformats.org/drawingml/2006/main"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Recuperar a estrutura.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A16547-F263-4391-938F-3163E5BF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4572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Intervenções em coberturas de madeira para edifícios com valor patrimonial.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26B389-AA36-44F2-9940-3D03EB24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626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B9DA57"/>
                </a:solidFill>
              </a:defRPr>
            </a:pPr>
            <a:r>
              <a:rPr sz="1350" b="1">
                <a:solidFill>
                  <a:srgbClr val="B9DA57"/>
                </a:solidFill>
              </a:rPr>
              <a:t>projeto@synergygroup.pt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B21694-FB69-46AA-A473-E749DCE9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6419850"/>
            <a:ext cx="6381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01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00CF5C-3B19-426A-8B4D-AD62AC09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6515100"/>
            <a:ext cx="594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IMAGEM CONCEPTUAL · NÃO REPRESENTA OBRA EXECUTADA PELA MAGNIDECALQUE</a:t>
            </a:r>
          </a:p>
        </p:txBody>
      </p:sp>
    </p:spTree>
    <p:extLst>
      <p:ext uri="{BB962C8B-B14F-4D97-AF65-F5344CB8AC3E}">
        <p14:creationId xmlns:p14="http://schemas.microsoft.com/office/powerpoint/2010/main" val="12551813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287C3A-54D4-4719-B166-899371C2E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01D27F-7AC8-430D-94F8-B5B4BC249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A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58A3F7-B4A9-4C54-AA77-F47558C8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A NOSSA PROPOSTA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4D8813-DBFC-42CC-A896-C8080379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E99186-D882-4E7B-870C-E0088C88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23950"/>
            <a:ext cx="4476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7201D"/>
                </a:solidFill>
              </a:defRPr>
            </a:pPr>
            <a:r>
              <a:rPr sz="3225" b="1">
                <a:solidFill>
                  <a:srgbClr val="17201D"/>
                </a:solidFill>
              </a:rPr>
              <a:t>Madeira histórica.</a:t>
            </a:r>
          </a:p>
          <a:p xmlns:a="http://schemas.openxmlformats.org/drawingml/2006/main">
            <a:pPr algn="l">
              <a:defRPr sz="3225" b="1">
                <a:solidFill>
                  <a:srgbClr val="17201D"/>
                </a:solidFill>
              </a:defRPr>
            </a:pPr>
            <a:r>
              <a:rPr sz="3225" b="1">
                <a:solidFill>
                  <a:srgbClr val="17201D"/>
                </a:solidFill>
              </a:rPr>
              <a:t>Decisões precisas.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8C1DC-9000-4D6D-831F-3AAA95B38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24100"/>
            <a:ext cx="4572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6706B"/>
                </a:solidFill>
              </a:defRPr>
            </a:pPr>
            <a:r>
              <a:rPr sz="1575" b="0">
                <a:solidFill>
                  <a:srgbClr val="66706B"/>
                </a:solidFill>
              </a:rPr>
              <a:t>O objetivo não é substituir tudo. É compreender a estrutura e aplicar a intervenção adequada em cada elemento.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10dea47d34e8f"/>
          <a:srcRect xmlns:a="http://schemas.openxmlformats.org/drawingml/2006/main" l="9109" t="0" r="910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876300"/>
            <a:ext cx="5772150" cy="47053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23FCD6-594C-49ED-92A0-C854F149A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734050"/>
            <a:ext cx="577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06B"/>
                </a:solidFill>
              </a:defRPr>
            </a:pPr>
            <a:r>
              <a:rPr sz="750" b="1">
                <a:solidFill>
                  <a:srgbClr val="66706B"/>
                </a:solidFill>
              </a:rPr>
              <a:t>IMAGEM CONCEPTUAL · NÃO REPRESENTA OBRA EXECUTADA PELA MAGNIDECALQUE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8775B3-1ADD-4C80-BDC2-224465BA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LEVANTAR  ·  PRESERVAR  ·  REFORÇAR  ·  SUBSTITUIR SELETIVAMENTE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6F79D3-68DB-4D73-967A-48BE550F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projeto@synergygroup.pt  ·  Sérgio Madeira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7D083A-7D6F-428D-85C8-401DB918F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448425"/>
            <a:ext cx="3105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8105520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693F08-E771-4AAE-914B-0063E8F45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6DE15-5643-44DF-AD46-280ABFE9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A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D9CD94-3339-4AFC-8439-08C86C0C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PATRIMÓNIO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6F91CD-C20E-4175-996B-A28EDCCC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5F959-F94F-4D3D-AF2F-51A32319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01D"/>
                </a:solidFill>
              </a:defRPr>
            </a:pPr>
            <a:r>
              <a:rPr sz="2850" b="1">
                <a:solidFill>
                  <a:srgbClr val="17201D"/>
                </a:solidFill>
              </a:rPr>
              <a:t>Edifícios onde a cobertura exige mais do que execução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FAA7A3-1A07-41E1-91E9-22B1E16D9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049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Cada contexto pede leitura arquitetónica, coordenação técnica e cuidado com o existente.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F52FC-9EF1-4342-9A44-7D2EB174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193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75A2F4-DDAF-428C-AC1F-169F1D79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362200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Igrejas e conventos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F931E-2CFF-43D8-8D7A-8DE5E364F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8289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6B"/>
                </a:solidFill>
              </a:defRPr>
            </a:pPr>
            <a:r>
              <a:rPr sz="1275" b="0">
                <a:solidFill>
                  <a:srgbClr val="66706B"/>
                </a:solidFill>
              </a:rPr>
              <a:t>Naves, capelas, claustros e dependências.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189ABE-C3E3-4ECE-A459-3C2E77C85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242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5E49EF-9692-43EC-859D-4C5FAA97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4193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E00943-EB86-42F3-A8B1-E40D4530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62200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Palácios e solares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254441-1DE3-427A-92BF-B6E3ADD9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8289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6B"/>
                </a:solidFill>
              </a:defRPr>
            </a:pPr>
            <a:r>
              <a:rPr sz="1275" b="0">
                <a:solidFill>
                  <a:srgbClr val="66706B"/>
                </a:solidFill>
              </a:rPr>
              <a:t>Geometrias singulares e elementos a conservar.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F55445-D4BB-421A-99BD-28CD6E01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5242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6418C2-79FE-43DA-8FE2-A498D1421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814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68A988-CEA5-4E08-A402-0C7BBA1B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924300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Museus e imóveis municipais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725BAC-64D0-4629-B29D-4952E2554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3910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6B"/>
                </a:solidFill>
              </a:defRPr>
            </a:pPr>
            <a:r>
              <a:rPr sz="1275" b="0">
                <a:solidFill>
                  <a:srgbClr val="66706B"/>
                </a:solidFill>
              </a:rPr>
              <a:t>Compatibilização com novos usos e exigências.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AC611C-66B6-4763-B844-614B9425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863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C0D461-8D42-47D1-808E-17435ECB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9814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42001B-0335-4F27-AD3C-A6949CE16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924300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Quintas históricas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F793A8-02F9-408C-907C-EE898196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3910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6B"/>
                </a:solidFill>
              </a:defRPr>
            </a:pPr>
            <a:r>
              <a:rPr sz="1275" b="0">
                <a:solidFill>
                  <a:srgbClr val="66706B"/>
                </a:solidFill>
              </a:rPr>
              <a:t>Reabilitação para hotelaria, turismo ou eventos.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B04272-2993-4715-9875-E1D3FD3C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0863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D94CB8-B84D-40A6-8563-D02D8A9F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projeto@synergygroup.pt  ·  Sérgio Madeira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577F4F-5D3E-4CCA-9776-8BDEE616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448425"/>
            <a:ext cx="3105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39424226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420b2a5b9f4803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D30F06-7E6F-4183-9CDE-E8EEBA7B5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762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01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986CEC-833F-4ACB-863E-4087A092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629620-EB48-455B-8EAE-8014AF9CF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42950"/>
            <a:ext cx="6286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A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EC142C-D56D-4071-B5B9-81B46B83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95400"/>
            <a:ext cx="3714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Antes de intervir,</a:t>
            </a:r>
          </a:p>
          <a:p xmlns:a="http://schemas.openxmlformats.org/drawingml/2006/main"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é preciso ver.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9869D-7009-4D53-9E11-2A08C0AE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86050"/>
            <a:ext cx="3571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Geometria, estado das peças, ligações, acessos e condicionantes definem a estratégia.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154E02-2E8C-4D64-A437-4DE76510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352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9DA57"/>
                </a:solidFill>
              </a:defRPr>
            </a:pPr>
            <a:r>
              <a:rPr sz="1800" b="1">
                <a:solidFill>
                  <a:srgbClr val="B9DA57"/>
                </a:solidFill>
              </a:rPr>
              <a:t>Uma visita técnica transforma incerteza numa proposta de intervenção.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33B2F8-E549-43A6-9D73-F15519CC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1912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IMAGEM CONCEPTUAL · NÃO REPRESENTA OBRA EXECUTADA PELA MAGNIDECALQUE</a:t>
            </a:r>
          </a:p>
        </p:txBody>
      </p:sp>
    </p:spTree>
    <p:extLst>
      <p:ext uri="{BB962C8B-B14F-4D97-AF65-F5344CB8AC3E}">
        <p14:creationId xmlns:p14="http://schemas.microsoft.com/office/powerpoint/2010/main" val="8311012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122D3B-2AFA-4CFD-B3F7-AF9B1A99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3FDAD3-C97A-4637-8017-19AC6B83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A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6903CE-44E6-4877-94E2-F97653D4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MÉTODO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96041-FA59-44A2-869B-960945D5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6F5242-4DD5-443E-9F28-8771DA39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01D"/>
                </a:solidFill>
              </a:defRPr>
            </a:pPr>
            <a:r>
              <a:rPr sz="2850" b="1">
                <a:solidFill>
                  <a:srgbClr val="17201D"/>
                </a:solidFill>
              </a:rPr>
              <a:t>Uma sequência simples para uma obra complexa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CC023E-DC30-451F-9BEC-EA8FB045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049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A especialização começa antes da montagem.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1EE098-5E6D-4217-8DF9-9D730707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4F3D"/>
                </a:solidFill>
              </a:defRPr>
            </a:pPr>
            <a:r>
              <a:rPr sz="1125" b="1">
                <a:solidFill>
                  <a:srgbClr val="184F3D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156FD-5C7A-45BB-8E35-223D40DB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099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Levantar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9D2DF5-BAC3-4C08-8AAF-FB1CC003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24250"/>
            <a:ext cx="228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6B"/>
                </a:solidFill>
              </a:defRPr>
            </a:pPr>
            <a:r>
              <a:rPr sz="1275" b="0">
                <a:solidFill>
                  <a:srgbClr val="66706B"/>
                </a:solidFill>
              </a:rPr>
              <a:t>Medir, fotografar e identificar condicionantes.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95D607-D2A5-45EB-8E25-65BA48B08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619375"/>
            <a:ext cx="19050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09EFDD-6B58-4E59-B980-B863224C2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5717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4F3D"/>
                </a:solidFill>
              </a:defRPr>
            </a:pPr>
            <a:r>
              <a:rPr sz="1125" b="1">
                <a:solidFill>
                  <a:srgbClr val="184F3D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59525-C7CE-4C08-9AC8-9955F331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0099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Diagnosticar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F2A803-D11A-4A21-B29A-436639C8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524250"/>
            <a:ext cx="228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6B"/>
                </a:solidFill>
              </a:defRPr>
            </a:pPr>
            <a:r>
              <a:rPr sz="1275" b="0">
                <a:solidFill>
                  <a:srgbClr val="66706B"/>
                </a:solidFill>
              </a:rPr>
              <a:t>Separar conservação, reforço e substituição.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65590F-B3E7-46E7-92AF-B9A327E5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619375"/>
            <a:ext cx="19050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1476E8-FA72-4F46-9480-2F0EF065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5717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4F3D"/>
                </a:solidFill>
              </a:defRPr>
            </a:pPr>
            <a:r>
              <a:rPr sz="1125" b="1">
                <a:solidFill>
                  <a:srgbClr val="184F3D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5247BB-D8F2-45FC-B157-D8CBDB3B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0099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Preparar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5271B9-F958-4BCD-8482-E600FB07E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524250"/>
            <a:ext cx="228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6B"/>
                </a:solidFill>
              </a:defRPr>
            </a:pPr>
            <a:r>
              <a:rPr sz="1275" b="0">
                <a:solidFill>
                  <a:srgbClr val="66706B"/>
                </a:solidFill>
              </a:rPr>
              <a:t>Definir peças, ligações, fabrico e logística.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7CA149-667C-42F0-B504-0B9C019D0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19375"/>
            <a:ext cx="19050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3E3944-683D-42ED-A4DE-E67C4A84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5717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4F3D"/>
                </a:solidFill>
              </a:defRPr>
            </a:pPr>
            <a:r>
              <a:rPr sz="1125" b="1">
                <a:solidFill>
                  <a:srgbClr val="184F3D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8254ED-F0BF-4F42-A2C9-09A49F1B1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0099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Executar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D8C2F2-6D8A-42D7-9D41-9513BDF2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524250"/>
            <a:ext cx="228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6B"/>
                </a:solidFill>
              </a:defRPr>
            </a:pPr>
            <a:r>
              <a:rPr sz="1275" b="0">
                <a:solidFill>
                  <a:srgbClr val="66706B"/>
                </a:solidFill>
              </a:rPr>
              <a:t>Montar, controlar e registar a intervenção.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6F7B5F-67FF-4D95-9188-F62BB503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1102995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84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9497EE-A81A-45AB-A195-A43B55FBF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7682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RESULTADO: uma solução de cobertura em madeira coerente com o edifício e controlável em obra.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94C342-D211-4DAD-966F-415BA5DD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projeto@synergygroup.pt  ·  Sérgio Madeira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EF0B4C-858B-45BB-8380-2DD9055A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448425"/>
            <a:ext cx="3105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91484419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dc3ef49384449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329100-5789-4970-9A4B-20FDA8143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4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FAFA5-CCD5-46D6-8730-24322B2F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A111E4-E160-4395-A316-278DFF87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62000"/>
            <a:ext cx="666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A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31F88C-E28E-4AC4-B8BC-2BE151769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1352550"/>
            <a:ext cx="3714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Preservar património</a:t>
            </a:r>
          </a:p>
          <a:p xmlns:a="http://schemas.openxmlformats.org/drawingml/2006/main"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é preservar valor.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306E43-32FC-4A24-A0E9-8932A2E16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762250"/>
            <a:ext cx="3476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Uma cobertura bem estudada protege o edifício, o investimento e a possibilidade de novos usos.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BA8A17-1C57-408C-8B3F-D6E1D3C2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267200"/>
            <a:ext cx="3333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B9DA57"/>
                </a:solidFill>
              </a:defRPr>
            </a:pPr>
            <a:r>
              <a:rPr sz="1650" b="1">
                <a:solidFill>
                  <a:srgbClr val="B9DA57"/>
                </a:solidFill>
              </a:rPr>
              <a:t>Segurança estrutural</a:t>
            </a:r>
          </a:p>
          <a:p xmlns:a="http://schemas.openxmlformats.org/drawingml/2006/main">
            <a:pPr algn="l">
              <a:defRPr sz="1650" b="1">
                <a:solidFill>
                  <a:srgbClr val="B9DA57"/>
                </a:solidFill>
              </a:defRPr>
            </a:pPr>
            <a:r>
              <a:rPr sz="1650" b="1">
                <a:solidFill>
                  <a:srgbClr val="B9DA57"/>
                </a:solidFill>
              </a:rPr>
              <a:t>Autenticidade</a:t>
            </a:r>
          </a:p>
          <a:p xmlns:a="http://schemas.openxmlformats.org/drawingml/2006/main">
            <a:pPr algn="l">
              <a:defRPr sz="1650" b="1">
                <a:solidFill>
                  <a:srgbClr val="B9DA57"/>
                </a:solidFill>
              </a:defRPr>
            </a:pPr>
            <a:r>
              <a:rPr sz="1650" b="1">
                <a:solidFill>
                  <a:srgbClr val="B9DA57"/>
                </a:solidFill>
              </a:rPr>
              <a:t>Durabilidade</a:t>
            </a:r>
          </a:p>
          <a:p xmlns:a="http://schemas.openxmlformats.org/drawingml/2006/main">
            <a:pPr algn="l">
              <a:defRPr sz="1650" b="1">
                <a:solidFill>
                  <a:srgbClr val="B9DA57"/>
                </a:solidFill>
              </a:defRPr>
            </a:pPr>
            <a:r>
              <a:rPr sz="1650" b="1">
                <a:solidFill>
                  <a:srgbClr val="B9DA57"/>
                </a:solidFill>
              </a:rPr>
              <a:t>Rastreabilidade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EA3BB0-2124-44B3-B902-1B469782B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19850"/>
            <a:ext cx="6381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IMAGEM CONCEPTUAL · NÃO REPRESENTA OBRA EXECUTADA PELA MAGNIDECALQUE</a:t>
            </a:r>
          </a:p>
        </p:txBody>
      </p:sp>
    </p:spTree>
    <p:extLst>
      <p:ext uri="{BB962C8B-B14F-4D97-AF65-F5344CB8AC3E}">
        <p14:creationId xmlns:p14="http://schemas.microsoft.com/office/powerpoint/2010/main" val="1353062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3179DD-A84D-423D-BB07-2E72454C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687C6D-85B4-48AC-B0C4-9791147CC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A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18CD36-446D-4F4C-9E64-62F49E4B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PROPOSTA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C4F3C3-0998-453E-8E28-383B8E34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A70A2-C48B-4447-BB7F-1E98F5F90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01D"/>
                </a:solidFill>
              </a:defRPr>
            </a:pPr>
            <a:r>
              <a:rPr sz="2850" b="1">
                <a:solidFill>
                  <a:srgbClr val="17201D"/>
                </a:solidFill>
              </a:rPr>
              <a:t>O que a MAGNIDECALQUE pode preparar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FAADA1-AB03-4D77-A3A8-12F396A3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049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Um primeiro enquadramento objetivo para decidir o passo seguinte.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B63645-A9A2-4612-8FD2-3A84D1796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81250"/>
            <a:ext cx="49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09EEB0-9B83-4319-A708-790571C5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05050"/>
            <a:ext cx="323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Visita técnica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22E3B4-D9EA-4CF5-A34F-A4F31375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324100"/>
            <a:ext cx="619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Observação da cobertura, acessos e condicionantes.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63600F-96B3-4BC9-A3CB-2C60366A1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67050"/>
            <a:ext cx="10382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B40DF8-A9F7-46FD-9BAF-510E934E7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86150"/>
            <a:ext cx="49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43343F-B583-4E39-93D1-A7DE5C00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09950"/>
            <a:ext cx="323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Estudo preliminar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FC9DAF-283F-4FB4-B18E-99C70F561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29000"/>
            <a:ext cx="619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Princípio de intervenção e necessidades de informação.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686B05-8F6A-42D8-9A44-EEA40E4C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71950"/>
            <a:ext cx="10382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9DC65E-9ED3-40AD-B535-C7C0F583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91050"/>
            <a:ext cx="49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9C7EFD-29BD-4DB8-9550-F0833C10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514850"/>
            <a:ext cx="323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01D"/>
                </a:solidFill>
              </a:defRPr>
            </a:pPr>
            <a:r>
              <a:rPr sz="1875" b="1">
                <a:solidFill>
                  <a:srgbClr val="17201D"/>
                </a:solidFill>
              </a:rPr>
              <a:t>Proposta coordenada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025A8F-66EB-4E45-836F-058E4F816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533900"/>
            <a:ext cx="619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Solução em madeira, sequência e estimativa.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0B046F-55E6-44F2-9870-0C8D15A9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276850"/>
            <a:ext cx="10382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8649D0-8593-47F5-8976-AFCBA080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3822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3F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575B0B-50DE-4EE0-89D5-43FEE56E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53100"/>
            <a:ext cx="1000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4F3D"/>
                </a:solidFill>
              </a:defRPr>
            </a:pPr>
            <a:r>
              <a:rPr sz="1200" b="1">
                <a:solidFill>
                  <a:srgbClr val="184F3D"/>
                </a:solidFill>
              </a:rPr>
              <a:t>Para começar: localização, fotografias, plantas ou relatórios disponíveis e calendário pretendido.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6D5500-D576-4B76-ADB2-B5A26B1A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projeto@synergygroup.pt  ·  Sérgio Madeira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AE6E5A-F018-4E94-BF41-1F1E45B0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448425"/>
            <a:ext cx="3105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10243202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84F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234DA1-5BCE-480F-B46F-FE1AFD43F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DB376B-A37C-49EF-8367-BA8F508C2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42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A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7F2727-4C13-4F6E-AC92-1EE71C86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52550"/>
            <a:ext cx="8572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Vamos conhecer a cobertura antes de definir a intervenção.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FC5E60-F637-4CFB-83B8-FCA96D621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48000"/>
            <a:ext cx="685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Envie-nos o enquadramento do imóvel. Propomos uma conversa técnica e, quando adequado, uma visita ao local.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9A382C-221F-4288-B9EA-52A59CE70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0"/>
            <a:ext cx="68580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E3AE3-5610-4A62-8B39-74B52000B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95825"/>
            <a:ext cx="628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84F3D"/>
                </a:solidFill>
              </a:defRPr>
            </a:pPr>
            <a:r>
              <a:rPr sz="2175" b="1">
                <a:solidFill>
                  <a:srgbClr val="184F3D"/>
                </a:solidFill>
              </a:rPr>
              <a:t>projeto@synergygroup.pt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8716B0-295F-4C23-8E28-5C4BE4147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706B"/>
                </a:solidFill>
              </a:defRPr>
            </a:pPr>
            <a:r>
              <a:rPr sz="1050" b="0">
                <a:solidFill>
                  <a:srgbClr val="66706B"/>
                </a:solidFill>
              </a:rPr>
              <a:t>Sérgio Madeira  ·  Visita técnica ou estudo preliminar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2B4FEF-0DB8-4687-A9E4-96F882A2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3619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08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BEBADA-2ADE-41B0-9BE8-F66A450C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419850"/>
            <a:ext cx="2819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FFFFFF"/>
                </a:solidFill>
              </a:defRPr>
            </a:pPr>
            <a:r>
              <a:rPr sz="825" b="0">
                <a:solidFill>
                  <a:srgbClr val="FFFFFF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5801966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2026-09-05T23:44:10.5470000Z</dcterms:created>
  <dcterms:modified xsi:type="dcterms:W3CDTF">2026-09-05T23:44:10.5480000Z</dcterms:modified>
</coreProperties>
</file>