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361e76588224a11" /><Relationship Type="http://schemas.openxmlformats.org/officeDocument/2006/relationships/extended-properties" Target="/docProps/app.xml" Id="Rad382c3d7cc34b2f" /><Relationship Type="http://schemas.openxmlformats.org/officeDocument/2006/relationships/officeDocument" Target="/ppt/presentation.xml" Id="R56625e37f8bb4222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234022486ee446d2"/>
  </p:sldMasterIdLst>
  <p:notesMasterIdLst>
    <p:notesMasterId xmlns:r="http://schemas.openxmlformats.org/officeDocument/2006/relationships" r:id="R9d5d73fcfe9f45fc"/>
  </p:notesMasterIdLst>
  <p:sldIdLst>
    <p:sldId xmlns:r="http://schemas.openxmlformats.org/officeDocument/2006/relationships" id="256" r:id="Rf1135267da9f4f18"/>
    <p:sldId xmlns:r="http://schemas.openxmlformats.org/officeDocument/2006/relationships" id="257" r:id="R34e8c7078c3746dd"/>
    <p:sldId xmlns:r="http://schemas.openxmlformats.org/officeDocument/2006/relationships" id="258" r:id="R81f0a2297b7247f2"/>
    <p:sldId xmlns:r="http://schemas.openxmlformats.org/officeDocument/2006/relationships" id="259" r:id="R3ddeca104ba546c3"/>
    <p:sldId xmlns:r="http://schemas.openxmlformats.org/officeDocument/2006/relationships" id="260" r:id="R34f916c3e27348bd"/>
    <p:sldId xmlns:r="http://schemas.openxmlformats.org/officeDocument/2006/relationships" id="261" r:id="R13c6b947d2e54457"/>
    <p:sldId xmlns:r="http://schemas.openxmlformats.org/officeDocument/2006/relationships" id="262" r:id="R0f4bc0bc301047aa"/>
    <p:sldId xmlns:r="http://schemas.openxmlformats.org/officeDocument/2006/relationships" id="263" r:id="R82b9925d08af4cb1"/>
    <p:sldId xmlns:r="http://schemas.openxmlformats.org/officeDocument/2006/relationships" id="264" r:id="Rdf55eafbe4be4dfa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38c7c85a0ad4421a" /><Relationship Type="http://schemas.openxmlformats.org/officeDocument/2006/relationships/slideMaster" Target="/ppt/slideMasters/slideMaster1.xml" Id="R234022486ee446d2" /><Relationship Type="http://schemas.openxmlformats.org/officeDocument/2006/relationships/notesMaster" Target="/ppt/notesMasters/notesMaster1.xml" Id="R9d5d73fcfe9f45fc" /><Relationship Type="http://schemas.openxmlformats.org/officeDocument/2006/relationships/presProps" Target="/ppt/presProps.xml" Id="R1ca40f0243af45d6" /><Relationship Type="http://schemas.openxmlformats.org/officeDocument/2006/relationships/tableStyles" Target="/ppt/tableStyles.xml" Id="R116b1ab508ad4629" /><Relationship Type="http://schemas.openxmlformats.org/officeDocument/2006/relationships/slide" Target="/ppt/slides/slide1.xml" Id="Rf1135267da9f4f18" /><Relationship Type="http://schemas.openxmlformats.org/officeDocument/2006/relationships/slide" Target="/ppt/slides/slide2.xml" Id="R34e8c7078c3746dd" /><Relationship Type="http://schemas.openxmlformats.org/officeDocument/2006/relationships/slide" Target="/ppt/slides/slide3.xml" Id="R81f0a2297b7247f2" /><Relationship Type="http://schemas.openxmlformats.org/officeDocument/2006/relationships/slide" Target="/ppt/slides/slide4.xml" Id="R3ddeca104ba546c3" /><Relationship Type="http://schemas.openxmlformats.org/officeDocument/2006/relationships/slide" Target="/ppt/slides/slide5.xml" Id="R34f916c3e27348bd" /><Relationship Type="http://schemas.openxmlformats.org/officeDocument/2006/relationships/slide" Target="/ppt/slides/slide6.xml" Id="R13c6b947d2e54457" /><Relationship Type="http://schemas.openxmlformats.org/officeDocument/2006/relationships/slide" Target="/ppt/slides/slide7.xml" Id="R0f4bc0bc301047aa" /><Relationship Type="http://schemas.openxmlformats.org/officeDocument/2006/relationships/slide" Target="/ppt/slides/slide8.xml" Id="R82b9925d08af4cb1" /><Relationship Type="http://schemas.openxmlformats.org/officeDocument/2006/relationships/slide" Target="/ppt/slides/slide9.xml" Id="Rdf55eafbe4be4df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85df1146ec4dbc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14f0f869d78a49d6" /><Relationship Type="http://schemas.openxmlformats.org/officeDocument/2006/relationships/notesMaster" Target="/ppt/notesMasters/notesMaster1.xml" Id="R6875d1321ecf474d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87b3676952e4143" /><Relationship Type="http://schemas.openxmlformats.org/officeDocument/2006/relationships/notesMaster" Target="/ppt/notesMasters/notesMaster1.xml" Id="Rf57bd2eac4fa47e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5f70a11bdef94407" /><Relationship Type="http://schemas.openxmlformats.org/officeDocument/2006/relationships/notesMaster" Target="/ppt/notesMasters/notesMaster1.xml" Id="R51744da34b15412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3d9dc1a2d5234e54" /><Relationship Type="http://schemas.openxmlformats.org/officeDocument/2006/relationships/notesMaster" Target="/ppt/notesMasters/notesMaster1.xml" Id="R284a00cfa1bf4f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208bddd17b145dd" /><Relationship Type="http://schemas.openxmlformats.org/officeDocument/2006/relationships/notesMaster" Target="/ppt/notesMasters/notesMaster1.xml" Id="Ra37f99eaa2564aa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7d4b28aaa56d4b6c" /><Relationship Type="http://schemas.openxmlformats.org/officeDocument/2006/relationships/notesMaster" Target="/ppt/notesMasters/notesMaster1.xml" Id="R445d93c495f44597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0d828111a5854097" /><Relationship Type="http://schemas.openxmlformats.org/officeDocument/2006/relationships/notesMaster" Target="/ppt/notesMasters/notesMaster1.xml" Id="Rc836f609f8454ac4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ffaef3676e124a65" /><Relationship Type="http://schemas.openxmlformats.org/officeDocument/2006/relationships/notesMaster" Target="/ppt/notesMasters/notesMaster1.xml" Id="R4b0f471414c24c0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0cf92ca420a4f9c" /><Relationship Type="http://schemas.openxmlformats.org/officeDocument/2006/relationships/notesMaster" Target="/ppt/notesMasters/notesMaster1.xml" Id="R58cfb8b978094c2c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02b9017474284050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73f1d811fed4347" /><Relationship Type="http://schemas.openxmlformats.org/officeDocument/2006/relationships/slideLayout" Target="/ppt/slideLayouts/slideLayout1.xml" Id="R3ddd73318589498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3ddd73318589498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ac9f5034c4a89" /><Relationship Type="http://schemas.openxmlformats.org/officeDocument/2006/relationships/image" Target="/ppt/media/image.png" Id="R30b8c4d05be642f6" /><Relationship Type="http://schemas.openxmlformats.org/officeDocument/2006/relationships/notesSlide" Target="/ppt/notesSlides/notesSlide1.xml" Id="R0c6980a8860f4d11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66d37f5d67a4272" /><Relationship Type="http://schemas.openxmlformats.org/officeDocument/2006/relationships/notesSlide" Target="/ppt/notesSlides/notesSlide2.xml" Id="Rd33a381429f04290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a9dfd8dacef48b4" /><Relationship Type="http://schemas.openxmlformats.org/officeDocument/2006/relationships/image" Target="/ppt/media/image2.png" Id="R1deec048e0b64358" /><Relationship Type="http://schemas.openxmlformats.org/officeDocument/2006/relationships/notesSlide" Target="/ppt/notesSlides/notesSlide3.xml" Id="R54c7dac783dd4253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0b651d9675f477b" /><Relationship Type="http://schemas.openxmlformats.org/officeDocument/2006/relationships/image" Target="/ppt/media/image3.png" Id="R445d93a564304b87" /><Relationship Type="http://schemas.openxmlformats.org/officeDocument/2006/relationships/notesSlide" Target="/ppt/notesSlides/notesSlide4.xml" Id="R9b6aad54382840b3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58db3814a74fe9" /><Relationship Type="http://schemas.openxmlformats.org/officeDocument/2006/relationships/image" Target="/ppt/media/image4.png" Id="R8ef4268bed66446a" /><Relationship Type="http://schemas.openxmlformats.org/officeDocument/2006/relationships/notesSlide" Target="/ppt/notesSlides/notesSlide5.xml" Id="Rbd432233fe994611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9816b451c7a4795" /><Relationship Type="http://schemas.openxmlformats.org/officeDocument/2006/relationships/notesSlide" Target="/ppt/notesSlides/notesSlide6.xml" Id="Rc891f9425fb94582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193954de869454a" /><Relationship Type="http://schemas.openxmlformats.org/officeDocument/2006/relationships/notesSlide" Target="/ppt/notesSlides/notesSlide7.xml" Id="R011fea24b3b54ab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758b220bbb548b7" /><Relationship Type="http://schemas.openxmlformats.org/officeDocument/2006/relationships/notesSlide" Target="/ppt/notesSlides/notesSlide8.xml" Id="R1c7fe87b39a14be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bcb0326d9fa4188" /><Relationship Type="http://schemas.openxmlformats.org/officeDocument/2006/relationships/notesSlide" Target="/ppt/notesSlides/notesSlide9.xml" Id="R27e1ebc54e6842a3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23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2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0b8c4d05be642f6"/>
          <a:srcRect xmlns:a="http://schemas.openxmlformats.org/drawingml/2006/main" l="29171" t="0" r="291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5334000" y="0"/>
            <a:ext cx="6858000" cy="6858000"/>
          </a:xfrm>
          <a:prstGeom xmlns:a="http://schemas.openxmlformats.org/drawingml/2006/main" prst="rect">
            <a:avLst/>
          </a:prstGeom>
        </p:spPr>
      </p:pic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7AA203B-9E8D-4B36-891C-269EC05BB3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66675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23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CDB71F6-F153-41A0-8ABA-287D81EFA0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0"/>
            <a:ext cx="2286000" cy="685800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A6299EE-5802-4303-A45F-E7594F30E9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3875"/>
            <a:ext cx="514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2850" b="1">
                <a:solidFill>
                  <a:srgbClr val="F4F0E8"/>
                </a:solidFill>
              </a:defRPr>
            </a:pPr>
            <a:r>
              <a:rPr sz="2850" b="1">
                <a:solidFill>
                  <a:srgbClr val="F4F0E8"/>
                </a:solidFill>
              </a:rPr>
              <a:t>M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690993-8FE4-4F07-8680-E8929571E1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14450" y="628650"/>
            <a:ext cx="28575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A8C3978-C773-4750-966E-30D6B68F8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04950" y="523875"/>
            <a:ext cx="30480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4F0E8"/>
                </a:solidFill>
              </a:defRPr>
            </a:pPr>
            <a:r>
              <a:rPr sz="1500" b="1">
                <a:solidFill>
                  <a:srgbClr val="F4F0E8"/>
                </a:solidFill>
              </a:rPr>
              <a:t>MAGNIDECALQUE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68B18FC-0821-42D4-A095-8BCEE3B37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866900"/>
            <a:ext cx="4953000" cy="1485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Coberturas de madeira</a:t>
            </a:r>
          </a:p>
          <a:p xmlns:a="http://schemas.openxmlformats.org/drawingml/2006/main">
            <a:pPr algn="l"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com precisão industrial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3BB1A61-098C-49B1-A324-8598CDF5A9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600450"/>
            <a:ext cx="42862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DCE5DF"/>
                </a:solidFill>
              </a:defRPr>
            </a:pPr>
            <a:r>
              <a:rPr sz="1650" b="0">
                <a:solidFill>
                  <a:srgbClr val="DCE5DF"/>
                </a:solidFill>
              </a:rPr>
              <a:t>Conceção, fabrico CNC e montagem para coberturas novas e reabilitação de estruturas existentes.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2FE304-F2F1-4CA5-BB13-E6590A6622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29200"/>
            <a:ext cx="2476500" cy="4572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EFCD000-E3D6-4B7A-8734-A783A2D8C3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" y="5105400"/>
            <a:ext cx="22098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12372B"/>
                </a:solidFill>
              </a:defRPr>
            </a:pPr>
            <a:r>
              <a:rPr sz="1050" b="1">
                <a:solidFill>
                  <a:srgbClr val="12372B"/>
                </a:solidFill>
              </a:rPr>
              <a:t>PEDIR ESTUDO OU ORÇAMENTO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6B7675-0ACD-4E38-94BC-2A8FC500B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D9E3DD"/>
                </a:solidFill>
              </a:defRPr>
            </a:pPr>
            <a:r>
              <a:rPr sz="900" b="0">
                <a:solidFill>
                  <a:srgbClr val="D9E3DD"/>
                </a:solidFill>
              </a:rPr>
              <a:t>Imagem conceptual — solução sujeita a projeto e cálculo estrutural</a:t>
            </a:r>
          </a:p>
        </p:txBody>
      </p:sp>
    </p:spTree>
    <p:extLst>
      <p:ext uri="{BB962C8B-B14F-4D97-AF65-F5344CB8AC3E}">
        <p14:creationId xmlns:p14="http://schemas.microsoft.com/office/powerpoint/2010/main" val="2867074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4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D2363465-BB7A-45A2-9398-212F14D946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2372B"/>
                </a:solidFill>
              </a:defRPr>
            </a:pPr>
            <a:r>
              <a:rPr sz="1875" b="1">
                <a:solidFill>
                  <a:srgbClr val="12372B"/>
                </a:solidFill>
              </a:rPr>
              <a:t>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FF1E02F-F610-469F-A936-C3664E770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5300"/>
            <a:ext cx="190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3AC800D-7B93-4D1A-8BDB-BB804651DF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72B"/>
                </a:solidFill>
              </a:defRPr>
            </a:pPr>
            <a:r>
              <a:rPr sz="1125" b="1">
                <a:solidFill>
                  <a:srgbClr val="12372B"/>
                </a:solidFill>
              </a:rPr>
              <a:t>MAGNIDECALQUE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6A6597E-A739-486F-971A-C2C73B8BF4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6736D"/>
                </a:solidFill>
              </a:defRPr>
            </a:pPr>
            <a:r>
              <a:rPr sz="975" b="0">
                <a:solidFill>
                  <a:srgbClr val="66736D"/>
                </a:solidFill>
              </a:rPr>
              <a:t>02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08E6DDC-F4C1-46E6-85BB-B5A51B122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98A4A"/>
                </a:solidFill>
              </a:defRPr>
            </a:pPr>
            <a:r>
              <a:rPr sz="1050" b="1">
                <a:solidFill>
                  <a:srgbClr val="C98A4A"/>
                </a:solidFill>
              </a:rPr>
              <a:t>ESPECIALIZAÇÃO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77B4098-0E8A-48E7-A8FF-AFE52042F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7231E"/>
                </a:solidFill>
              </a:defRPr>
            </a:pPr>
            <a:r>
              <a:rPr sz="3150" b="1">
                <a:solidFill>
                  <a:srgbClr val="17231E"/>
                </a:solidFill>
              </a:rPr>
              <a:t>Coberturas estudadas como uma estrutura completa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C211FFC-C682-4F7B-B671-4799025A30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933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Uma única equipa responsável pelo levantamento, desenvolvimento, fabrico e montagem da solução em madeira.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BF041D-C8F3-45FD-B34A-1D66CDB20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29000"/>
            <a:ext cx="495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98A4A"/>
                </a:solidFill>
              </a:defRPr>
            </a:pPr>
            <a:r>
              <a:rPr sz="1650" b="1">
                <a:solidFill>
                  <a:srgbClr val="C98A4A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3BD865D-F8E4-477D-B012-22D817DFE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62400"/>
            <a:ext cx="2209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86DEFEB-0FE6-4BDB-A4FA-1E8F45817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171950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31E"/>
                </a:solidFill>
              </a:defRPr>
            </a:pPr>
            <a:r>
              <a:rPr sz="1650" b="1">
                <a:solidFill>
                  <a:srgbClr val="17231E"/>
                </a:solidFill>
              </a:rPr>
              <a:t>Levantamento e estudo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58204E3-F8D6-42FB-88FF-A74AD7511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429000"/>
            <a:ext cx="495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98A4A"/>
                </a:solidFill>
              </a:defRPr>
            </a:pPr>
            <a:r>
              <a:rPr sz="1650" b="1">
                <a:solidFill>
                  <a:srgbClr val="C98A4A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DC3943-75D3-43C5-B062-925A168E96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962400"/>
            <a:ext cx="2209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06546B-9E02-4B80-A0FF-4F441FFD90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4171950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31E"/>
                </a:solidFill>
              </a:defRPr>
            </a:pPr>
            <a:r>
              <a:rPr sz="1650" b="1">
                <a:solidFill>
                  <a:srgbClr val="17231E"/>
                </a:solidFill>
              </a:rPr>
              <a:t>Modelação e cálculo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8A8F5C4-A4F2-43E2-973A-DC34B7AF7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429000"/>
            <a:ext cx="495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98A4A"/>
                </a:solidFill>
              </a:defRPr>
            </a:pPr>
            <a:r>
              <a:rPr sz="1650" b="1">
                <a:solidFill>
                  <a:srgbClr val="C98A4A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B61D17-8F75-4DF8-B241-52DF7C0E0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962400"/>
            <a:ext cx="2209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83E701C-077C-4617-B14C-1FBDFE1BA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4171950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31E"/>
                </a:solidFill>
              </a:defRPr>
            </a:pPr>
            <a:r>
              <a:rPr sz="1650" b="1">
                <a:solidFill>
                  <a:srgbClr val="17231E"/>
                </a:solidFill>
              </a:rPr>
              <a:t>Fabrico de precisão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CD8FF0-86A6-4869-9879-EC61D5FE24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429000"/>
            <a:ext cx="4953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98A4A"/>
                </a:solidFill>
              </a:defRPr>
            </a:pPr>
            <a:r>
              <a:rPr sz="1650" b="1">
                <a:solidFill>
                  <a:srgbClr val="C98A4A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B90753DB-F7A9-4EA3-83BC-308539F995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962400"/>
            <a:ext cx="22098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E93BD8A-CF25-4AF0-9910-BB27417B5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4171950"/>
            <a:ext cx="2247900" cy="647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31E"/>
                </a:solidFill>
              </a:defRPr>
            </a:pPr>
            <a:r>
              <a:rPr sz="1650" b="1">
                <a:solidFill>
                  <a:srgbClr val="17231E"/>
                </a:solidFill>
              </a:rPr>
              <a:t>Montagem em obra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2639486-4092-47D0-973D-D02C488DEE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572125"/>
            <a:ext cx="88582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66736D"/>
                </a:solidFill>
              </a:defRPr>
            </a:pPr>
            <a:r>
              <a:rPr sz="1275" b="0">
                <a:solidFill>
                  <a:srgbClr val="66736D"/>
                </a:solidFill>
              </a:rPr>
              <a:t>Projetos sujeitos a avaliação técnica, disponibilidade de produção e programação de obra.</a:t>
            </a:r>
          </a:p>
        </p:txBody>
      </p:sp>
    </p:spTree>
    <p:extLst>
      <p:ext uri="{BB962C8B-B14F-4D97-AF65-F5344CB8AC3E}">
        <p14:creationId xmlns:p14="http://schemas.microsoft.com/office/powerpoint/2010/main" val="77755667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123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101DF8D-656F-4A34-B2E5-0974368A51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4F0E8"/>
                </a:solidFill>
              </a:defRPr>
            </a:pPr>
            <a:r>
              <a:rPr sz="1875" b="1">
                <a:solidFill>
                  <a:srgbClr val="F4F0E8"/>
                </a:solidFill>
              </a:rPr>
              <a:t>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1B4E9CD-55FA-40CE-BE5B-9177551C6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5300"/>
            <a:ext cx="190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9DA6AEA-0360-4A4D-AF66-DE30485F88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4F0E8"/>
                </a:solidFill>
              </a:defRPr>
            </a:pPr>
            <a:r>
              <a:rPr sz="1125" b="1">
                <a:solidFill>
                  <a:srgbClr val="F4F0E8"/>
                </a:solidFill>
              </a:rPr>
              <a:t>MAGNIDECALQUE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019E870-0106-43E9-81B1-BD910BEA08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B7C4BC"/>
                </a:solidFill>
              </a:defRPr>
            </a:pPr>
            <a:r>
              <a:rPr sz="975" b="0">
                <a:solidFill>
                  <a:srgbClr val="B7C4BC"/>
                </a:solidFill>
              </a:rPr>
              <a:t>03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6AEE366-FE3D-452B-87A9-65A2300742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98A4A"/>
                </a:solidFill>
              </a:defRPr>
            </a:pPr>
            <a:r>
              <a:rPr sz="1050" b="1">
                <a:solidFill>
                  <a:srgbClr val="C98A4A"/>
                </a:solidFill>
              </a:rPr>
              <a:t>REABILITAÇÃO E PATRIMÓNIO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CA6DBB5-84B6-4340-BAD4-E750B266D6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Preservar a linguagem original com precisão contemporânea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B18E542E-C9BE-4A64-9A1A-C84422E609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933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BD6CF"/>
                </a:solidFill>
              </a:defRPr>
            </a:pPr>
            <a:r>
              <a:rPr sz="1500" b="0">
                <a:solidFill>
                  <a:srgbClr val="CBD6CF"/>
                </a:solidFill>
              </a:rPr>
              <a:t>Coberturas novas ou renovadas para edifícios públicos, religiosos, culturais e privados.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eec048e0b64358"/>
          <a:srcRect xmlns:a="http://schemas.openxmlformats.org/drawingml/2006/main" l="23464" t="0" r="23464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191250" y="1123950"/>
            <a:ext cx="5314950" cy="41719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CEF4A74-AFC6-4DCE-A5B2-5F4A9AB8D5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1123950"/>
            <a:ext cx="5314950" cy="4171950"/>
          </a:xfrm>
          <a:prstGeom xmlns:a="http://schemas.openxmlformats.org/drawingml/2006/main" prst="rect">
            <a:avLst/>
          </a:prstGeom>
          <a:ln xmlns:a="http://schemas.openxmlformats.org/drawingml/2006/main" w="9525">
            <a:solidFill>
              <a:srgbClr val="557066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D3371B8-426A-446D-92B0-700B8322A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38500"/>
            <a:ext cx="28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98A4A"/>
                </a:solidFill>
              </a:defRPr>
            </a:pPr>
            <a:r>
              <a:rPr sz="1650" b="1">
                <a:solidFill>
                  <a:srgbClr val="C98A4A"/>
                </a:solidFill>
              </a:rPr>
              <a:t>—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A7A83C2-3AD5-4CA3-8893-7F8F5F68A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181350"/>
            <a:ext cx="4619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Levantamento rigoroso da estrutura existente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FDBD9EA-96F9-44FD-A14C-82B898AEAC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90950"/>
            <a:ext cx="28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98A4A"/>
                </a:solidFill>
              </a:defRPr>
            </a:pPr>
            <a:r>
              <a:rPr sz="1650" b="1">
                <a:solidFill>
                  <a:srgbClr val="C98A4A"/>
                </a:solidFill>
              </a:rPr>
              <a:t>—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856641BE-9EFE-4EE7-BEB9-5DA33D9D4A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3733800"/>
            <a:ext cx="4619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Reprodução CNC de encaixes tradicionais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3C1E5DD-7B8F-4F0B-86FF-27DE911CE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43400"/>
            <a:ext cx="28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98A4A"/>
                </a:solidFill>
              </a:defRPr>
            </a:pPr>
            <a:r>
              <a:rPr sz="1650" b="1">
                <a:solidFill>
                  <a:srgbClr val="C98A4A"/>
                </a:solidFill>
              </a:rPr>
              <a:t>—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A58FA5B-88DD-4A63-AEBE-C8435FA96F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286250"/>
            <a:ext cx="4619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Peças identificadas para montagem organizada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8A7BAF4-59E8-40DC-AA48-CCD77CDD38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895850"/>
            <a:ext cx="2857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C98A4A"/>
                </a:solidFill>
              </a:defRPr>
            </a:pPr>
            <a:r>
              <a:rPr sz="1650" b="1">
                <a:solidFill>
                  <a:srgbClr val="C98A4A"/>
                </a:solidFill>
              </a:rPr>
              <a:t>—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EA1BEFF-E21D-45EB-A793-0F0B9105EB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838700"/>
            <a:ext cx="4619625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Ferragens ocultas ou dispensadas quando tecnicamente admissível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E6B46A1-DC30-4F37-BBF0-2E5F89D982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D9E3DD"/>
                </a:solidFill>
              </a:defRPr>
            </a:pPr>
            <a:r>
              <a:rPr sz="900" b="0">
                <a:solidFill>
                  <a:srgbClr val="D9E3DD"/>
                </a:solidFill>
              </a:rPr>
              <a:t>Imagem conceptual — solução sujeita a projeto e cálculo estrutural</a:t>
            </a:r>
          </a:p>
        </p:txBody>
      </p:sp>
    </p:spTree>
    <p:extLst>
      <p:ext uri="{BB962C8B-B14F-4D97-AF65-F5344CB8AC3E}">
        <p14:creationId xmlns:p14="http://schemas.microsoft.com/office/powerpoint/2010/main" val="120585851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4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8B199BF-F2CF-46DB-94BC-98B27E03C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2372B"/>
                </a:solidFill>
              </a:defRPr>
            </a:pPr>
            <a:r>
              <a:rPr sz="1875" b="1">
                <a:solidFill>
                  <a:srgbClr val="12372B"/>
                </a:solidFill>
              </a:rPr>
              <a:t>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7B0AC5-DFBD-4B74-A751-768705E89A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5300"/>
            <a:ext cx="190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02728E-C9C2-4848-A603-12BBD0DC70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72B"/>
                </a:solidFill>
              </a:defRPr>
            </a:pPr>
            <a:r>
              <a:rPr sz="1125" b="1">
                <a:solidFill>
                  <a:srgbClr val="12372B"/>
                </a:solidFill>
              </a:rPr>
              <a:t>MAGNIDECALQUE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8B6930B-C097-43A4-9F77-0E41A3441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6736D"/>
                </a:solidFill>
              </a:defRPr>
            </a:pPr>
            <a:r>
              <a:rPr sz="975" b="0">
                <a:solidFill>
                  <a:srgbClr val="66736D"/>
                </a:solidFill>
              </a:rPr>
              <a:t>04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CEFB320-5761-4739-AB58-B7B7630FE3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98A4A"/>
                </a:solidFill>
              </a:defRPr>
            </a:pPr>
            <a:r>
              <a:rPr sz="1050" b="1">
                <a:solidFill>
                  <a:srgbClr val="C98A4A"/>
                </a:solidFill>
              </a:rPr>
              <a:t>ESTRUTURAS NOVAS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4C76B25-7AC9-4740-A749-8ECC215BD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7231E"/>
                </a:solidFill>
              </a:defRPr>
            </a:pPr>
            <a:r>
              <a:rPr sz="3150" b="1">
                <a:solidFill>
                  <a:srgbClr val="17231E"/>
                </a:solidFill>
              </a:rPr>
              <a:t>A cobertura nasce preparada para uma montagem rigorosa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991609-B838-4134-9ABB-0F176FFA7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933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Soluções para habitação, hotelaria, equipamentos públicos, edifícios agrícolas e espaços comerciais.</a:t>
            </a:r>
          </a:p>
        </p:txBody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45d93a564304b87"/>
          <a:srcRect xmlns:a="http://schemas.openxmlformats.org/drawingml/2006/main" l="0" t="18500" r="0" b="1850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" y="3105150"/>
            <a:ext cx="6667500" cy="28003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15DD598-EBE3-441B-9125-58004AE79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3143250"/>
            <a:ext cx="333375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875" b="1">
                <a:solidFill>
                  <a:srgbClr val="17231E"/>
                </a:solidFill>
              </a:defRPr>
            </a:pPr>
            <a:r>
              <a:rPr sz="1875" b="1">
                <a:solidFill>
                  <a:srgbClr val="17231E"/>
                </a:solidFill>
              </a:rPr>
              <a:t>Desenho adaptado à arquitetura e à obra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4CA86F6-9FEF-4511-9788-DDCF51FB04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4000500"/>
            <a:ext cx="3238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Geometria, encaixes, tratamento, transporte e sequência de montagem definidos antes da produção.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F9F498B-0EE1-46DB-99C1-561D459AC3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67650" y="5219700"/>
            <a:ext cx="2647950" cy="438150"/>
          </a:xfrm>
          <a:prstGeom xmlns:a="http://schemas.openxmlformats.org/drawingml/2006/main" prst="roundRect">
            <a:avLst>
              <a:gd name="adj" fmla="val 26087"/>
            </a:avLst>
          </a:prstGeom>
          <a:solidFill xmlns:a="http://schemas.openxmlformats.org/drawingml/2006/main">
            <a:srgbClr val="12372B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FA17D7-0E50-4C2F-AFE6-AA77679C70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20050" y="5286375"/>
            <a:ext cx="23431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PEDIR ESTUDO</a:t>
            </a:r>
          </a:p>
        </p:txBody>
      </p:sp>
    </p:spTree>
    <p:extLst>
      <p:ext uri="{BB962C8B-B14F-4D97-AF65-F5344CB8AC3E}">
        <p14:creationId xmlns:p14="http://schemas.microsoft.com/office/powerpoint/2010/main" val="180481126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123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385EAE0-093E-4DE7-A7D1-06CB4592FC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4F0E8"/>
                </a:solidFill>
              </a:defRPr>
            </a:pPr>
            <a:r>
              <a:rPr sz="1875" b="1">
                <a:solidFill>
                  <a:srgbClr val="F4F0E8"/>
                </a:solidFill>
              </a:rPr>
              <a:t>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6B0B9CD-50EE-4D73-92E5-1B3877E9D2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5300"/>
            <a:ext cx="190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151FE3B-533C-48B3-B14F-D03C563A88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4F0E8"/>
                </a:solidFill>
              </a:defRPr>
            </a:pPr>
            <a:r>
              <a:rPr sz="1125" b="1">
                <a:solidFill>
                  <a:srgbClr val="F4F0E8"/>
                </a:solidFill>
              </a:rPr>
              <a:t>MAGNIDECALQUE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A854254-F739-4A9E-BE07-8ECFC1C385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B7C4BC"/>
                </a:solidFill>
              </a:defRPr>
            </a:pPr>
            <a:r>
              <a:rPr sz="975" b="0">
                <a:solidFill>
                  <a:srgbClr val="B7C4BC"/>
                </a:solidFill>
              </a:rPr>
              <a:t>05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F31530A-FFA5-487E-96EC-4837150F20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98A4A"/>
                </a:solidFill>
              </a:defRPr>
            </a:pPr>
            <a:r>
              <a:rPr sz="1050" b="1">
                <a:solidFill>
                  <a:srgbClr val="C98A4A"/>
                </a:solidFill>
              </a:rPr>
              <a:t>ÁREAS COMPLEMENTARES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8E0FF0-79E6-4AF9-8EF4-52DA2ED0CD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FFFFFF"/>
                </a:solidFill>
              </a:defRPr>
            </a:pPr>
            <a:r>
              <a:rPr sz="3150" b="1">
                <a:solidFill>
                  <a:srgbClr val="FFFFFF"/>
                </a:solidFill>
              </a:rPr>
              <a:t>A mesma precisão noutras estruturas exteriores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ABF0B1-D357-4027-8975-03C75AC7C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933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CBD6CF"/>
                </a:solidFill>
              </a:defRPr>
            </a:pPr>
            <a:r>
              <a:rPr sz="1500" b="0">
                <a:solidFill>
                  <a:srgbClr val="CBD6CF"/>
                </a:solidFill>
              </a:rPr>
              <a:t>Depois das coberturas, desenvolvemos pérgulas e estruturas solares como linhas complementares.</a:t>
            </a:r>
          </a:p>
        </p:txBody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ef4268bed66446a"/>
          <a:srcRect xmlns:a="http://schemas.openxmlformats.org/drawingml/2006/main" l="0" t="25977" r="0" b="25977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0" y="2952750"/>
            <a:ext cx="12192000" cy="3905250"/>
          </a:xfrm>
          <a:prstGeom xmlns:a="http://schemas.openxmlformats.org/drawingml/2006/main" prst="rect">
            <a:avLst/>
          </a:prstGeom>
        </p:spPr>
      </p:pic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AC09AC2-152E-4A78-BE4A-61FF9D6A25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2952750"/>
            <a:ext cx="12192000" cy="3905250"/>
          </a:xfrm>
          <a:prstGeom xmlns:a="http://schemas.openxmlformats.org/drawingml/2006/main" prst="rect">
            <a:avLst/>
          </a:prstGeom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8E2CDC5-F1DA-44DF-AF02-4966B8094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34000"/>
            <a:ext cx="24003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4F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84A81F-B480-4864-A8AE-068889085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10200"/>
            <a:ext cx="2171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72B"/>
                </a:solidFill>
              </a:defRPr>
            </a:pPr>
            <a:r>
              <a:rPr sz="1275" b="1">
                <a:solidFill>
                  <a:srgbClr val="12372B"/>
                </a:solidFill>
              </a:rPr>
              <a:t>Encaixes CNC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66B96B1-C882-4387-8463-568E7A2473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48050" y="5334000"/>
            <a:ext cx="24003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4F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D2EC4A3-4F87-4DD5-A7C5-36A70C1C8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62350" y="5410200"/>
            <a:ext cx="2171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72B"/>
                </a:solidFill>
              </a:defRPr>
            </a:pPr>
            <a:r>
              <a:rPr sz="1275" b="1">
                <a:solidFill>
                  <a:srgbClr val="12372B"/>
                </a:solidFill>
              </a:rPr>
              <a:t>Ambiente marítimo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B528232-DCA6-4422-B0BE-7A2D6F6D92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5334000"/>
            <a:ext cx="24003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4F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DBF7149-A361-4FFD-998B-FF12842606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00800" y="5410200"/>
            <a:ext cx="2171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72B"/>
                </a:solidFill>
              </a:defRPr>
            </a:pPr>
            <a:r>
              <a:rPr sz="1275" b="1">
                <a:solidFill>
                  <a:srgbClr val="12372B"/>
                </a:solidFill>
              </a:rPr>
              <a:t>Iluminação integrada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D64E872-E55B-4952-8781-99D8F0612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5334000"/>
            <a:ext cx="240030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F4F0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506914-2A3B-4B32-923A-ED9544212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39250" y="5410200"/>
            <a:ext cx="21717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12372B"/>
                </a:solidFill>
              </a:defRPr>
            </a:pPr>
            <a:r>
              <a:rPr sz="1275" b="1">
                <a:solidFill>
                  <a:srgbClr val="12372B"/>
                </a:solidFill>
              </a:rPr>
              <a:t>Opção solar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6C680AE-66D8-4FCD-9D7B-F3C0DC6161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6229350"/>
            <a:ext cx="72390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900" b="0">
                <a:solidFill>
                  <a:srgbClr val="D9E3DD"/>
                </a:solidFill>
              </a:defRPr>
            </a:pPr>
            <a:r>
              <a:rPr sz="900" b="0">
                <a:solidFill>
                  <a:srgbClr val="D9E3DD"/>
                </a:solidFill>
              </a:rPr>
              <a:t>Imagem conceptual — solução sujeita a projeto e cálculo estrutural</a:t>
            </a:r>
          </a:p>
        </p:txBody>
      </p:sp>
    </p:spTree>
    <p:extLst>
      <p:ext uri="{BB962C8B-B14F-4D97-AF65-F5344CB8AC3E}">
        <p14:creationId xmlns:p14="http://schemas.microsoft.com/office/powerpoint/2010/main" val="4153598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4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6CE80F-319F-4D02-B1C2-F169B087A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2372B"/>
                </a:solidFill>
              </a:defRPr>
            </a:pPr>
            <a:r>
              <a:rPr sz="1875" b="1">
                <a:solidFill>
                  <a:srgbClr val="12372B"/>
                </a:solidFill>
              </a:rPr>
              <a:t>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5F2E7D7-BAAD-4874-B207-0EE9D711CD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5300"/>
            <a:ext cx="190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F964C4E-27EA-461A-A1D9-5CA1C87DC9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72B"/>
                </a:solidFill>
              </a:defRPr>
            </a:pPr>
            <a:r>
              <a:rPr sz="1125" b="1">
                <a:solidFill>
                  <a:srgbClr val="12372B"/>
                </a:solidFill>
              </a:rPr>
              <a:t>MAGNIDECALQUE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4A0F449-E795-4F10-BCC1-03E6AB6E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6736D"/>
                </a:solidFill>
              </a:defRPr>
            </a:pPr>
            <a:r>
              <a:rPr sz="975" b="0">
                <a:solidFill>
                  <a:srgbClr val="66736D"/>
                </a:solidFill>
              </a:rPr>
              <a:t>06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E87F2DD-F22D-494D-9289-923A6144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98A4A"/>
                </a:solidFill>
              </a:defRPr>
            </a:pPr>
            <a:r>
              <a:rPr sz="1050" b="1">
                <a:solidFill>
                  <a:srgbClr val="C98A4A"/>
                </a:solidFill>
              </a:rPr>
              <a:t>LIGAÇÕES DE PRECISÃO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ECDEF4B-88B2-4105-82F9-2E37764886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7231E"/>
                </a:solidFill>
              </a:defRPr>
            </a:pPr>
            <a:r>
              <a:rPr sz="3150" b="1">
                <a:solidFill>
                  <a:srgbClr val="17231E"/>
                </a:solidFill>
              </a:rPr>
              <a:t>A tecnologia torna viáveis soluções antes demasiado lentas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E091EFA-25A7-427D-8CE1-E362AD371F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933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A CNC reproduz encaixes complexos com consistência, controlo dimensional e preparação para montagem.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06CD92-961F-4398-A024-59041F76BD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44805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C98A4A"/>
                </a:solidFill>
              </a:defRPr>
            </a:pPr>
            <a:r>
              <a:rPr sz="1725" b="1">
                <a:solidFill>
                  <a:srgbClr val="C98A4A"/>
                </a:solidFill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4520923-FE10-4E56-A3EA-02E4BF896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43350"/>
            <a:ext cx="2143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31E"/>
                </a:solidFill>
              </a:defRPr>
            </a:pPr>
            <a:r>
              <a:rPr sz="1650" b="1">
                <a:solidFill>
                  <a:srgbClr val="17231E"/>
                </a:solidFill>
              </a:rPr>
              <a:t>Modelo digital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EDDA044-F4C2-4B9D-B9D3-79FC792F44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638550"/>
            <a:ext cx="342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7B34A0F-548E-4F15-B5DD-1F250F92AA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44805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C98A4A"/>
                </a:solidFill>
              </a:defRPr>
            </a:pPr>
            <a:r>
              <a:rPr sz="1725" b="1">
                <a:solidFill>
                  <a:srgbClr val="C98A4A"/>
                </a:solidFill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2139891-E63A-4B3A-A830-94EA15805C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0" y="3943350"/>
            <a:ext cx="2143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31E"/>
                </a:solidFill>
              </a:defRPr>
            </a:pPr>
            <a:r>
              <a:rPr sz="1650" b="1">
                <a:solidFill>
                  <a:srgbClr val="17231E"/>
                </a:solidFill>
              </a:rPr>
              <a:t>Maquinação CNC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231C7045-DFD4-423A-8FF6-A47CEDBE63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6900" y="3638550"/>
            <a:ext cx="342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5C7BAA-76DB-4881-B92A-F2C397961C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44805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C98A4A"/>
                </a:solidFill>
              </a:defRPr>
            </a:pPr>
            <a:r>
              <a:rPr sz="1725" b="1">
                <a:solidFill>
                  <a:srgbClr val="C98A4A"/>
                </a:solidFill>
              </a:rPr>
              <a:t>03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74BAEBC-D11C-4CD9-A20C-DB2E58F327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72200" y="3943350"/>
            <a:ext cx="2143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31E"/>
                </a:solidFill>
              </a:defRPr>
            </a:pPr>
            <a:r>
              <a:rPr sz="1650" b="1">
                <a:solidFill>
                  <a:srgbClr val="17231E"/>
                </a:solidFill>
              </a:rPr>
              <a:t>Controlo e numeração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1810A03-7C23-4759-A9EF-B7939C526F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638550"/>
            <a:ext cx="3429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B6B101-8380-4826-AF32-9D2576C2B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448050"/>
            <a:ext cx="51435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C98A4A"/>
                </a:solidFill>
              </a:defRPr>
            </a:pPr>
            <a:r>
              <a:rPr sz="1725" b="1">
                <a:solidFill>
                  <a:srgbClr val="C98A4A"/>
                </a:solidFill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6B1EBB-A36A-4B20-A4EF-7B67493813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15400" y="3943350"/>
            <a:ext cx="214312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7231E"/>
                </a:solidFill>
              </a:defRPr>
            </a:pPr>
            <a:r>
              <a:rPr sz="1650" b="1">
                <a:solidFill>
                  <a:srgbClr val="17231E"/>
                </a:solidFill>
              </a:rPr>
              <a:t>Montagem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42A22F2-B3B3-492D-A180-D3DF9F9C84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48250"/>
            <a:ext cx="10001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285848"/>
                </a:solidFill>
              </a:defRPr>
            </a:pPr>
            <a:r>
              <a:rPr sz="1575" b="1">
                <a:solidFill>
                  <a:srgbClr val="285848"/>
                </a:solidFill>
              </a:rPr>
              <a:t>Sempre que o cálculo e a conservação o permitam, as ligações podem ser executadas exclusivamente com encaixes e cavilhas de madeira.</a:t>
            </a:r>
          </a:p>
        </p:txBody>
      </p:sp>
    </p:spTree>
    <p:extLst>
      <p:ext uri="{BB962C8B-B14F-4D97-AF65-F5344CB8AC3E}">
        <p14:creationId xmlns:p14="http://schemas.microsoft.com/office/powerpoint/2010/main" val="1272969584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45F887F-2307-4081-B0FD-43C2AC769F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2372B"/>
                </a:solidFill>
              </a:defRPr>
            </a:pPr>
            <a:r>
              <a:rPr sz="1875" b="1">
                <a:solidFill>
                  <a:srgbClr val="12372B"/>
                </a:solidFill>
              </a:rPr>
              <a:t>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61BF6A6-3CF8-4828-8366-7F79EB13C6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5300"/>
            <a:ext cx="190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6A8CD22-4B49-4A08-9E97-84AD84C68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72B"/>
                </a:solidFill>
              </a:defRPr>
            </a:pPr>
            <a:r>
              <a:rPr sz="1125" b="1">
                <a:solidFill>
                  <a:srgbClr val="12372B"/>
                </a:solidFill>
              </a:rPr>
              <a:t>MAGNIDECALQUE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DE1CB37-76E1-4ADC-8903-5CD0E44FC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6736D"/>
                </a:solidFill>
              </a:defRPr>
            </a:pPr>
            <a:r>
              <a:rPr sz="975" b="0">
                <a:solidFill>
                  <a:srgbClr val="66736D"/>
                </a:solidFill>
              </a:rPr>
              <a:t>07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C75B960-817D-4121-BB33-886CE6C7D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98A4A"/>
                </a:solidFill>
              </a:defRPr>
            </a:pPr>
            <a:r>
              <a:rPr sz="1050" b="1">
                <a:solidFill>
                  <a:srgbClr val="C98A4A"/>
                </a:solidFill>
              </a:rPr>
              <a:t>COLABORAÇÃO PROFISSIONAL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860EB90-B224-4DAB-93BF-7B5D65E13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7231E"/>
                </a:solidFill>
              </a:defRPr>
            </a:pPr>
            <a:r>
              <a:rPr sz="3150" b="1">
                <a:solidFill>
                  <a:srgbClr val="17231E"/>
                </a:solidFill>
              </a:rPr>
              <a:t>Entramos cedo no projeto para reduzir alterações em obra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342AD5-E4AF-48BE-8575-947CA1FD8C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933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Apoiamos prescritores, empreiteiros gerais, instaladores solares e proprietários desde o estudo preliminar.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E223B01-3E1F-4E43-9BA7-3E0245AE81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575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31E"/>
                </a:solidFill>
              </a:defRPr>
            </a:pPr>
            <a:r>
              <a:rPr sz="1500" b="1">
                <a:solidFill>
                  <a:srgbClr val="17231E"/>
                </a:solidFill>
              </a:rPr>
              <a:t>Arquitetos e engenheiros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9FCCD97-1F25-41E0-AFBE-3A7BAFDEA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257550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Detalhes, BIM e compatibilização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33A05A8-2FAD-429F-8166-4560FB80A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7623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578E80C-6611-4D84-83D8-B572C84329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88620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31E"/>
                </a:solidFill>
              </a:defRPr>
            </a:pPr>
            <a:r>
              <a:rPr sz="1500" b="1">
                <a:solidFill>
                  <a:srgbClr val="17231E"/>
                </a:solidFill>
              </a:rPr>
              <a:t>Empreiteiros gerais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D259DE-5054-48AA-A1BA-295EEF470E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3886200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Especialidade completa de madeira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94F5E9E-44F2-49BD-A17C-242D1D44F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39102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5A2589-2327-43A9-A7E7-99645EC107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51485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31E"/>
                </a:solidFill>
              </a:defRPr>
            </a:pPr>
            <a:r>
              <a:rPr sz="1500" b="1">
                <a:solidFill>
                  <a:srgbClr val="17231E"/>
                </a:solidFill>
              </a:rPr>
              <a:t>Empresas fotovoltaicas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927CFAC-FDEF-4848-AADD-17078FAD4F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4514850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Estrutura, fundações e montagem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F08E513-2D90-485F-89A8-3D60D493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01967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C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BDB6976-AA61-420A-8552-D6639CAC8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143500"/>
            <a:ext cx="3333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31E"/>
                </a:solidFill>
              </a:defRPr>
            </a:pPr>
            <a:r>
              <a:rPr sz="1500" b="1">
                <a:solidFill>
                  <a:srgbClr val="17231E"/>
                </a:solidFill>
              </a:rPr>
              <a:t>Proprietários e gestores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62E2954-277C-4E7D-B2D7-42E8FF2F22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4375" y="5143500"/>
            <a:ext cx="59055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Estudo, orçamento e execução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B304656-0EFD-4F6B-A2E1-98C8F2FAF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648325"/>
            <a:ext cx="100965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8D3C8"/>
          </a:solidFill>
          <a:ln xmlns:a="http://schemas.openxmlformats.org/drawingml/2006/main" w="0">
            <a:noFill/>
            <a:prstDash val="solid"/>
          </a:ln>
        </p:spPr>
      </p:sp>
    </p:spTree>
    <p:extLst>
      <p:ext uri="{BB962C8B-B14F-4D97-AF65-F5344CB8AC3E}">
        <p14:creationId xmlns:p14="http://schemas.microsoft.com/office/powerpoint/2010/main" val="577563618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4F0E8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A10E23A-7068-4BAB-A7B0-7B9C3D2E3A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12372B"/>
                </a:solidFill>
              </a:defRPr>
            </a:pPr>
            <a:r>
              <a:rPr sz="1875" b="1">
                <a:solidFill>
                  <a:srgbClr val="12372B"/>
                </a:solidFill>
              </a:rPr>
              <a:t>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7F36EBD-21AA-4FF8-9DA9-4359FE8DEF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5300"/>
            <a:ext cx="190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0E1C608-5A22-4BFC-928A-229489FD8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12372B"/>
                </a:solidFill>
              </a:defRPr>
            </a:pPr>
            <a:r>
              <a:rPr sz="1125" b="1">
                <a:solidFill>
                  <a:srgbClr val="12372B"/>
                </a:solidFill>
              </a:rPr>
              <a:t>MAGNIDECALQUE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521B411-3D31-451F-865B-A1D4BB0F13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66736D"/>
                </a:solidFill>
              </a:defRPr>
            </a:pPr>
            <a:r>
              <a:rPr sz="975" b="0">
                <a:solidFill>
                  <a:srgbClr val="66736D"/>
                </a:solidFill>
              </a:rPr>
              <a:t>08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9312D84-E1FA-44A1-9A60-8041630D2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933450"/>
            <a:ext cx="4762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C98A4A"/>
                </a:solidFill>
              </a:defRPr>
            </a:pPr>
            <a:r>
              <a:rPr sz="1050" b="1">
                <a:solidFill>
                  <a:srgbClr val="C98A4A"/>
                </a:solidFill>
              </a:rPr>
              <a:t>PEDIDO DE ESTUDO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E146AB1-7B09-4319-8964-74621A218A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238250"/>
            <a:ext cx="99060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150" b="1">
                <a:solidFill>
                  <a:srgbClr val="17231E"/>
                </a:solidFill>
              </a:defRPr>
            </a:pPr>
            <a:r>
              <a:rPr sz="3150" b="1">
                <a:solidFill>
                  <a:srgbClr val="17231E"/>
                </a:solidFill>
              </a:rPr>
              <a:t>Um bom orçamento começa com informação suficiente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520467B-569A-4145-AB94-8F7625847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9334500" cy="609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66736D"/>
                </a:solidFill>
              </a:defRPr>
            </a:pPr>
            <a:r>
              <a:rPr sz="1500" b="0">
                <a:solidFill>
                  <a:srgbClr val="66736D"/>
                </a:solidFill>
              </a:rPr>
              <a:t>Envie os elementos disponíveis. A equipa analisa o enquadramento e indica o próximo passo.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6AFC286-3FF5-49EB-BFC2-840CC0D9A1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2766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8A4A"/>
                </a:solidFill>
              </a:defRPr>
            </a:pPr>
            <a:r>
              <a:rPr sz="1575" b="1">
                <a:solidFill>
                  <a:srgbClr val="C98A4A"/>
                </a:solidFill>
              </a:rPr>
              <a:t>✓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B44B319-EE85-4B85-A7D8-6D72A21549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27660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31E"/>
                </a:solidFill>
              </a:defRPr>
            </a:pPr>
            <a:r>
              <a:rPr sz="1500" b="1">
                <a:solidFill>
                  <a:srgbClr val="17231E"/>
                </a:solidFill>
              </a:rPr>
              <a:t>Localização da obra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ACB05E2-4102-461C-96EA-06178F510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2766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8A4A"/>
                </a:solidFill>
              </a:defRPr>
            </a:pPr>
            <a:r>
              <a:rPr sz="1575" b="1">
                <a:solidFill>
                  <a:srgbClr val="C98A4A"/>
                </a:solidFill>
              </a:rPr>
              <a:t>✓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1DF926C-10B4-40A4-9553-480950EBEB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27660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7231E"/>
                </a:solidFill>
              </a:defRPr>
            </a:pPr>
            <a:r>
              <a:rPr sz="1500" b="1">
                <a:solidFill>
                  <a:srgbClr val="17231E"/>
                </a:solidFill>
              </a:rPr>
              <a:t>Fotografias atuais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7407B241-086D-42DB-ADD8-836D83AFC3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8A4A"/>
                </a:solidFill>
              </a:defRPr>
            </a:pPr>
            <a:r>
              <a:rPr sz="1575" b="1">
                <a:solidFill>
                  <a:srgbClr val="C98A4A"/>
                </a:solidFill>
              </a:rPr>
              <a:t>✓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72E15B9C-8A3F-462C-997C-0BF355E48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398145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231E"/>
                </a:solidFill>
              </a:defRPr>
            </a:pPr>
            <a:r>
              <a:rPr sz="1500" b="0">
                <a:solidFill>
                  <a:srgbClr val="17231E"/>
                </a:solidFill>
              </a:rPr>
              <a:t>Plantas ou projeto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53F9C5D0-91CA-4948-840E-472E085B18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398145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8A4A"/>
                </a:solidFill>
              </a:defRPr>
            </a:pPr>
            <a:r>
              <a:rPr sz="1575" b="1">
                <a:solidFill>
                  <a:srgbClr val="C98A4A"/>
                </a:solidFill>
              </a:rPr>
              <a:t>✓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3081E54-5DF5-4301-8DC8-886C616F56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398145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231E"/>
                </a:solidFill>
              </a:defRPr>
            </a:pPr>
            <a:r>
              <a:rPr sz="1500" b="0">
                <a:solidFill>
                  <a:srgbClr val="17231E"/>
                </a:solidFill>
              </a:rPr>
              <a:t>Área e dimensões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8AC62D2-97DD-4DF2-9845-5C31A16A91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63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8A4A"/>
                </a:solidFill>
              </a:defRPr>
            </a:pPr>
            <a:r>
              <a:rPr sz="1575" b="1">
                <a:solidFill>
                  <a:srgbClr val="C98A4A"/>
                </a:solidFill>
              </a:rPr>
              <a:t>✓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D59F7CD-8908-41ED-974B-BB2DC75073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" y="468630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231E"/>
                </a:solidFill>
              </a:defRPr>
            </a:pPr>
            <a:r>
              <a:rPr sz="1500" b="0">
                <a:solidFill>
                  <a:srgbClr val="17231E"/>
                </a:solidFill>
              </a:rPr>
              <a:t>Prazo pretendido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3793AA1-922B-4F90-B9AB-9360662C3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29300" y="4686300"/>
            <a:ext cx="32385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C98A4A"/>
                </a:solidFill>
              </a:defRPr>
            </a:pPr>
            <a:r>
              <a:rPr sz="1575" b="1">
                <a:solidFill>
                  <a:srgbClr val="C98A4A"/>
                </a:solidFill>
              </a:rPr>
              <a:t>✓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8B7E9A6-60ED-4B1B-9B7A-B7AE8EE27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48400" y="4686300"/>
            <a:ext cx="3810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7231E"/>
                </a:solidFill>
              </a:defRPr>
            </a:pPr>
            <a:r>
              <a:rPr sz="1500" b="0">
                <a:solidFill>
                  <a:srgbClr val="17231E"/>
                </a:solidFill>
              </a:rPr>
              <a:t>Contactos do responsável</a:t>
            </a:r>
          </a:p>
        </p:txBody>
      </p:sp>
    </p:spTree>
    <p:extLst>
      <p:ext uri="{BB962C8B-B14F-4D97-AF65-F5344CB8AC3E}">
        <p14:creationId xmlns:p14="http://schemas.microsoft.com/office/powerpoint/2010/main" val="1109658710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12372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1DC86FD-66C7-4358-8CAC-D2E194C2E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419100"/>
            <a:ext cx="400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875" b="1">
                <a:solidFill>
                  <a:srgbClr val="F4F0E8"/>
                </a:solidFill>
              </a:defRPr>
            </a:pPr>
            <a:r>
              <a:rPr sz="1875" b="1">
                <a:solidFill>
                  <a:srgbClr val="F4F0E8"/>
                </a:solidFill>
              </a:rPr>
              <a:t>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A238BC9-B990-492C-966D-F798831C8F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28700" y="495300"/>
            <a:ext cx="19050" cy="190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A2B19105-3097-4256-A4CA-8B4953D5B2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62050" y="419100"/>
            <a:ext cx="2381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125" b="1">
                <a:solidFill>
                  <a:srgbClr val="F4F0E8"/>
                </a:solidFill>
              </a:defRPr>
            </a:pPr>
            <a:r>
              <a:rPr sz="1125" b="1">
                <a:solidFill>
                  <a:srgbClr val="F4F0E8"/>
                </a:solidFill>
              </a:rPr>
              <a:t>MAGNIDECALQUE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26E350-257C-470E-AFED-95AB52BDDF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191250"/>
            <a:ext cx="5143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975" b="0">
                <a:solidFill>
                  <a:srgbClr val="B7C4BC"/>
                </a:solidFill>
              </a:defRPr>
            </a:pPr>
            <a:r>
              <a:rPr sz="975" b="0">
                <a:solidFill>
                  <a:srgbClr val="B7C4BC"/>
                </a:solidFill>
              </a:rPr>
              <a:t>09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709BAF-076C-413F-94DE-A9881F5559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390650"/>
            <a:ext cx="8572500" cy="781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3450" b="1">
                <a:solidFill>
                  <a:srgbClr val="FFFFFF"/>
                </a:solidFill>
              </a:defRPr>
            </a:pPr>
            <a:r>
              <a:rPr sz="3450" b="1">
                <a:solidFill>
                  <a:srgbClr val="FFFFFF"/>
                </a:solidFill>
              </a:rPr>
              <a:t>Vamos estudar o seu projeto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AB34630-FCBD-4C73-A254-D18269537B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24100"/>
            <a:ext cx="9906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DCE5DF"/>
                </a:solidFill>
              </a:defRPr>
            </a:pPr>
            <a:r>
              <a:rPr sz="1575" b="0">
                <a:solidFill>
                  <a:srgbClr val="DCE5DF"/>
                </a:solidFill>
              </a:rPr>
              <a:t>Coberturas novas  ·  Renovação e património  ·  Estruturas especiais de madeira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F3F8617-A729-4FB3-92A2-678FEE97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505200"/>
            <a:ext cx="3333750" cy="533400"/>
          </a:xfrm>
          <a:prstGeom xmlns:a="http://schemas.openxmlformats.org/drawingml/2006/main" prst="roundRect">
            <a:avLst>
              <a:gd name="adj" fmla="val 21429"/>
            </a:avLst>
          </a:prstGeom>
          <a:solidFill xmlns:a="http://schemas.openxmlformats.org/drawingml/2006/main">
            <a:srgbClr val="C98A4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F296DA-CD85-42B7-BFFA-D02475F9A8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725" y="3600450"/>
            <a:ext cx="30099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ctr">
              <a:defRPr sz="1200" b="1">
                <a:solidFill>
                  <a:srgbClr val="12372B"/>
                </a:solidFill>
              </a:defRPr>
            </a:pPr>
            <a:r>
              <a:rPr sz="1200" b="1">
                <a:solidFill>
                  <a:srgbClr val="12372B"/>
                </a:solidFill>
              </a:rPr>
              <a:t>PEDIR ESTUDO OU ORÇAMENTO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74D2D94-296A-4288-B066-EB0F85E8C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4686300"/>
            <a:ext cx="4762500" cy="819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BFCBC4"/>
                </a:solidFill>
              </a:defRPr>
            </a:pPr>
            <a:r>
              <a:rPr sz="1425" b="0">
                <a:solidFill>
                  <a:srgbClr val="BFCBC4"/>
                </a:solidFill>
              </a:rPr>
              <a:t>MAGNIDECALQUE</a:t>
            </a:r>
          </a:p>
          <a:p xmlns:a="http://schemas.openxmlformats.org/drawingml/2006/main">
            <a:pPr algn="l">
              <a:defRPr sz="1425" b="0">
                <a:solidFill>
                  <a:srgbClr val="BFCBC4"/>
                </a:solidFill>
              </a:defRPr>
            </a:pPr>
            <a:r>
              <a:rPr sz="1425" b="0">
                <a:solidFill>
                  <a:srgbClr val="BFCBC4"/>
                </a:solidFill>
              </a:rPr>
              <a:t>Uma empresa do Synergy Group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47CCCBB-31AA-44CD-8CA7-6EC2EF9C2C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524750" y="4876800"/>
            <a:ext cx="39052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anchor="ctr"/>
          <a:lstStyle xmlns:a="http://schemas.openxmlformats.org/drawingml/2006/main"/>
          <a:p xmlns:a="http://schemas.openxmlformats.org/drawingml/2006/main">
            <a:pPr algn="r"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projeto@synergygroup.pt</a:t>
            </a:r>
          </a:p>
        </p:txBody>
      </p:sp>
    </p:spTree>
    <p:extLst>
      <p:ext uri="{BB962C8B-B14F-4D97-AF65-F5344CB8AC3E}">
        <p14:creationId xmlns:p14="http://schemas.microsoft.com/office/powerpoint/2010/main" val="2044937266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2026-09-05T22:24:55.4740000Z</dcterms:created>
  <dcterms:modified xsi:type="dcterms:W3CDTF">2026-09-05T22:24:55.4740000Z</dcterms:modified>
</coreProperties>
</file>