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a803ecd3ef4928" /><Relationship Type="http://schemas.openxmlformats.org/officeDocument/2006/relationships/extended-properties" Target="/docProps/app.xml" Id="Rf576006ff5e241f6" /><Relationship Type="http://schemas.openxmlformats.org/officeDocument/2006/relationships/officeDocument" Target="/ppt/presentation.xml" Id="Rfa1cd72f24ab4a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c7c6c8ead84d3f"/>
  </p:sldMasterIdLst>
  <p:notesMasterIdLst>
    <p:notesMasterId xmlns:r="http://schemas.openxmlformats.org/officeDocument/2006/relationships" r:id="R6c5b16671dc84316"/>
  </p:notesMasterIdLst>
  <p:sldIdLst>
    <p:sldId xmlns:r="http://schemas.openxmlformats.org/officeDocument/2006/relationships" id="256" r:id="R7000d94e49214ce6"/>
    <p:sldId xmlns:r="http://schemas.openxmlformats.org/officeDocument/2006/relationships" id="257" r:id="R5b6a847e0cfa494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043ef36414e4049" /><Relationship Type="http://schemas.openxmlformats.org/officeDocument/2006/relationships/slideMaster" Target="/ppt/slideMasters/slideMaster1.xml" Id="R03c7c6c8ead84d3f" /><Relationship Type="http://schemas.openxmlformats.org/officeDocument/2006/relationships/notesMaster" Target="/ppt/notesMasters/notesMaster1.xml" Id="R6c5b16671dc84316" /><Relationship Type="http://schemas.openxmlformats.org/officeDocument/2006/relationships/presProps" Target="/ppt/presProps.xml" Id="Rfcfb23c332f14847" /><Relationship Type="http://schemas.openxmlformats.org/officeDocument/2006/relationships/tableStyles" Target="/ppt/tableStyles.xml" Id="R25c1535c323b4bad" /><Relationship Type="http://schemas.openxmlformats.org/officeDocument/2006/relationships/slide" Target="/ppt/slides/slide1.xml" Id="R7000d94e49214ce6" /><Relationship Type="http://schemas.openxmlformats.org/officeDocument/2006/relationships/slide" Target="/ppt/slides/slide2.xml" Id="R5b6a847e0cfa494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e03c134753141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af564a10584881" /><Relationship Type="http://schemas.openxmlformats.org/officeDocument/2006/relationships/notesMaster" Target="/ppt/notesMasters/notesMaster1.xml" Id="Rcd60e2b147764c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40eef27617147e1" /><Relationship Type="http://schemas.openxmlformats.org/officeDocument/2006/relationships/notesMaster" Target="/ppt/notesMasters/notesMaster1.xml" Id="R3c5a8ed9eb2c4d1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Imagem criada especificamente para esta apresentação com geração de imagem OpenAI, 2026-09-08.</a:t>
            </a:r>
          </a:p>
          <a:p xmlns:a="http://schemas.openxmlformats.org/drawingml/2006/main">
            <a:r>
              <a:t>- Conceito e modelo operacional fornecidos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Imagem criada especificamente para esta apresentação com geração de imagem OpenAI, 2026-09-08.</a:t>
            </a:r>
          </a:p>
          <a:p xmlns:a="http://schemas.openxmlformats.org/drawingml/2006/main">
            <a:r>
              <a:t>- Conceito e modelo operacional fornecidos por Sérgio Madeira.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1e1e97b352546b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c751ce82a284410" /><Relationship Type="http://schemas.openxmlformats.org/officeDocument/2006/relationships/slideLayout" Target="/ppt/slideLayouts/slideLayout1.xml" Id="R03e55c8377d34e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3e55c8377d34e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90a3eeec84784" /><Relationship Type="http://schemas.openxmlformats.org/officeDocument/2006/relationships/image" Target="/ppt/media/image.png" Id="R4ce43d23f44f4916" /><Relationship Type="http://schemas.openxmlformats.org/officeDocument/2006/relationships/notesSlide" Target="/ppt/notesSlides/notesSlide1.xml" Id="Rd021232c2cf249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bff320edd24219" /><Relationship Type="http://schemas.openxmlformats.org/officeDocument/2006/relationships/image" Target="/ppt/media/image2.png" Id="R217357bf22894938" /><Relationship Type="http://schemas.openxmlformats.org/officeDocument/2006/relationships/notesSlide" Target="/ppt/notesSlides/notesSlide2.xml" Id="R4eca38aba7ac4de6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e43d23f44f491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ntrast-overlay">
            <a:extLst xmlns:a="http://schemas.openxmlformats.org/drawingml/2006/main">
              <a:ext uri="{FF2B5EF4-FFF2-40B4-BE49-F238E27FC236}">
                <a16:creationId xmlns:a16="http://schemas.microsoft.com/office/drawing/2014/main" id="{3818B9DC-5EF9-477E-80E6-FAD74BC26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B0F09">
                  <a:alpha val="96000"/>
                </a:srgbClr>
              </a:gs>
              <a:gs pos="60000">
                <a:srgbClr val="1B0F09">
                  <a:alpha val="82000"/>
                </a:srgbClr>
              </a:gs>
              <a:gs pos="100000">
                <a:srgbClr val="1B0F09">
                  <a:alpha val="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B5031C8F-BBB3-4587-8FB6-BF0EB710B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"/>
            <a:ext cx="4191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F2D28F"/>
                </a:solidFill>
              </a:defRPr>
            </a:pPr>
            <a:r>
              <a:rPr sz="1875" b="1">
                <a:solidFill>
                  <a:srgbClr val="F2D28F"/>
                </a:solidFill>
              </a:rPr>
              <a:t>FORNO DA QUINTA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F1B8C1F-480A-493C-9B6E-B445CF1F8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53340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FFF8E8"/>
                </a:solidFill>
              </a:defRPr>
            </a:pPr>
            <a:r>
              <a:rPr sz="4350" b="1">
                <a:solidFill>
                  <a:srgbClr val="FFF8E8"/>
                </a:solidFill>
              </a:rPr>
              <a:t>Leitão assado.</a:t>
            </a:r>
          </a:p>
          <a:p xmlns:a="http://schemas.openxmlformats.org/drawingml/2006/main">
            <a:pPr>
              <a:defRPr sz="4350" b="1">
                <a:solidFill>
                  <a:srgbClr val="FFF8E8"/>
                </a:solidFill>
              </a:defRPr>
            </a:pPr>
            <a:r>
              <a:rPr sz="4350" b="1">
                <a:solidFill>
                  <a:srgbClr val="FFF8E8"/>
                </a:solidFill>
              </a:rPr>
              <a:t>Tradição com escala.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9C49AB8F-EE8F-4CA5-B53B-066BAABF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52850"/>
            <a:ext cx="47625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FFF8E8"/>
                </a:solidFill>
              </a:defRPr>
            </a:pPr>
            <a:r>
              <a:rPr sz="1875">
                <a:solidFill>
                  <a:srgbClr val="FFF8E8"/>
                </a:solidFill>
              </a:rPr>
              <a:t>Forno a lenha, pele estaladiça e serviço preparado para restaurante, take-away e eventos.</a:t>
            </a:r>
          </a:p>
        </p:txBody>
      </p:sp>
      <p:sp>
        <p:nvSpPr>
          <p:cNvPr id="6" name="location">
            <a:extLst xmlns:a="http://schemas.openxmlformats.org/drawingml/2006/main">
              <a:ext uri="{FF2B5EF4-FFF2-40B4-BE49-F238E27FC236}">
                <a16:creationId xmlns:a16="http://schemas.microsoft.com/office/drawing/2014/main" id="{F5FE4679-707B-46A1-AABA-EEB73E2CE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81700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>
                <a:solidFill>
                  <a:srgbClr val="F2D28F"/>
                </a:solidFill>
              </a:defRPr>
            </a:pPr>
            <a:r>
              <a:rPr sz="1125" b="1">
                <a:solidFill>
                  <a:srgbClr val="F2D28F"/>
                </a:solidFill>
              </a:rPr>
              <a:t>COINA · FASE 1</a:t>
            </a:r>
          </a:p>
        </p:txBody>
      </p:sp>
    </p:spTree>
    <p:extLst>
      <p:ext uri="{BB962C8B-B14F-4D97-AF65-F5344CB8AC3E}">
        <p14:creationId xmlns:p14="http://schemas.microsoft.com/office/powerpoint/2010/main" val="210890493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17357bf22894938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contrast-overlay">
            <a:extLst xmlns:a="http://schemas.openxmlformats.org/drawingml/2006/main">
              <a:ext uri="{FF2B5EF4-FFF2-40B4-BE49-F238E27FC236}">
                <a16:creationId xmlns:a16="http://schemas.microsoft.com/office/drawing/2014/main" id="{628612C8-08FF-4589-84F0-42C0BBF922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0"/>
            <a:ext cx="6858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B0F09">
                  <a:alpha val="96000"/>
                </a:srgbClr>
              </a:gs>
              <a:gs pos="64000">
                <a:srgbClr val="1B0F09">
                  <a:alpha val="84000"/>
                </a:srgbClr>
              </a:gs>
              <a:gs pos="100000">
                <a:srgbClr val="1B0F09">
                  <a:alpha val="0"/>
                </a:srgbClr>
              </a:gs>
            </a:gsLst>
            <a:lin ang="162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brand">
            <a:extLst xmlns:a="http://schemas.openxmlformats.org/drawingml/2006/main">
              <a:ext uri="{FF2B5EF4-FFF2-40B4-BE49-F238E27FC236}">
                <a16:creationId xmlns:a16="http://schemas.microsoft.com/office/drawing/2014/main" id="{DA330318-196E-40C4-B2D9-E3DB0AAC9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57150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875" b="1">
                <a:solidFill>
                  <a:srgbClr val="F2D28F"/>
                </a:solidFill>
              </a:defRPr>
            </a:pPr>
            <a:r>
              <a:rPr sz="1875" b="1">
                <a:solidFill>
                  <a:srgbClr val="F2D28F"/>
                </a:solidFill>
              </a:rPr>
              <a:t>FORNO DA QUINTA</a:t>
            </a:r>
          </a:p>
        </p:txBody>
      </p:sp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9D954E7-886C-4D8C-93A4-5A436B43B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562100"/>
            <a:ext cx="4762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4050" b="1">
                <a:solidFill>
                  <a:srgbClr val="FFF8E8"/>
                </a:solidFill>
              </a:defRPr>
            </a:pPr>
            <a:r>
              <a:rPr sz="4050" b="1">
                <a:solidFill>
                  <a:srgbClr val="FFF8E8"/>
                </a:solidFill>
              </a:rPr>
              <a:t>Porchetta com</a:t>
            </a:r>
          </a:p>
          <a:p xmlns:a="http://schemas.openxmlformats.org/drawingml/2006/main">
            <a:pPr algn="r">
              <a:defRPr sz="4050" b="1">
                <a:solidFill>
                  <a:srgbClr val="FFF8E8"/>
                </a:solidFill>
              </a:defRPr>
            </a:pPr>
            <a:r>
              <a:rPr sz="4050" b="1">
                <a:solidFill>
                  <a:srgbClr val="FFF8E8"/>
                </a:solidFill>
              </a:rPr>
              <a:t>assinatura própria.</a:t>
            </a:r>
          </a:p>
        </p:txBody>
      </p:sp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B84BAE78-982D-45B7-84B1-313E51A29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714750"/>
            <a:ext cx="4476750" cy="1295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800">
                <a:solidFill>
                  <a:srgbClr val="FFF8E8"/>
                </a:solidFill>
              </a:defRPr>
            </a:pPr>
            <a:r>
              <a:rPr sz="1800">
                <a:solidFill>
                  <a:srgbClr val="FFF8E8"/>
                </a:solidFill>
              </a:rPr>
              <a:t>Cozedura lenta, ervas aromáticas e corte suculento — um produto versátil para menus, serviço à fatia e quiosques.</a:t>
            </a:r>
          </a:p>
        </p:txBody>
      </p:sp>
      <p:sp>
        <p:nvSpPr>
          <p:cNvPr id="6" name="closing">
            <a:extLst xmlns:a="http://schemas.openxmlformats.org/drawingml/2006/main">
              <a:ext uri="{FF2B5EF4-FFF2-40B4-BE49-F238E27FC236}">
                <a16:creationId xmlns:a16="http://schemas.microsoft.com/office/drawing/2014/main" id="{77D3C24C-D843-41D1-BFE6-CAA7BC3D3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58674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F2D28F"/>
                </a:solidFill>
              </a:defRPr>
            </a:pPr>
            <a:r>
              <a:rPr sz="1350" b="1">
                <a:solidFill>
                  <a:srgbClr val="F2D28F"/>
                </a:solidFill>
              </a:rPr>
              <a:t>Uma marca portuguesa preparada para crescer.</a:t>
            </a:r>
          </a:p>
        </p:txBody>
      </p:sp>
    </p:spTree>
    <p:extLst>
      <p:ext uri="{BB962C8B-B14F-4D97-AF65-F5344CB8AC3E}">
        <p14:creationId xmlns:p14="http://schemas.microsoft.com/office/powerpoint/2010/main" val="17306749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2026-09-08T16:29:58.2720000Z</dcterms:created>
  <dcterms:modified xsi:type="dcterms:W3CDTF">2026-09-08T16:29:58.2730000Z</dcterms:modified>
</coreProperties>
</file>